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tags/tag7.xml" ContentType="application/vnd.openxmlformats-officedocument.presentationml.tags+xml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9.xml" ContentType="application/vnd.openxmlformats-officedocument.presentationml.tags+xml"/>
  <Override PartName="/ppt/notesSlides/notesSlide14.xml" ContentType="application/vnd.openxmlformats-officedocument.presentationml.notesSlide+xml"/>
  <Override PartName="/ppt/tags/tag10.xml" ContentType="application/vnd.openxmlformats-officedocument.presentationml.tags+xml"/>
  <Override PartName="/ppt/notesSlides/notesSlide15.xml" ContentType="application/vnd.openxmlformats-officedocument.presentationml.notesSlide+xml"/>
  <Override PartName="/ppt/tags/tag11.xml" ContentType="application/vnd.openxmlformats-officedocument.presentationml.tags+xml"/>
  <Override PartName="/ppt/notesSlides/notesSlide16.xml" ContentType="application/vnd.openxmlformats-officedocument.presentationml.notesSlide+xml"/>
  <Override PartName="/ppt/tags/tag12.xml" ContentType="application/vnd.openxmlformats-officedocument.presentationml.tags+xml"/>
  <Override PartName="/ppt/notesSlides/notesSlide17.xml" ContentType="application/vnd.openxmlformats-officedocument.presentationml.notesSlide+xml"/>
  <Override PartName="/ppt/tags/tag13.xml" ContentType="application/vnd.openxmlformats-officedocument.presentationml.tags+xml"/>
  <Override PartName="/ppt/notesSlides/notesSlide18.xml" ContentType="application/vnd.openxmlformats-officedocument.presentationml.notesSlide+xml"/>
  <Override PartName="/ppt/tags/tag14.xml" ContentType="application/vnd.openxmlformats-officedocument.presentationml.tags+xml"/>
  <Override PartName="/ppt/notesSlides/notesSlide19.xml" ContentType="application/vnd.openxmlformats-officedocument.presentationml.notesSlide+xml"/>
  <Override PartName="/ppt/tags/tag15.xml" ContentType="application/vnd.openxmlformats-officedocument.presentationml.tags+xml"/>
  <Override PartName="/ppt/notesSlides/notesSlide20.xml" ContentType="application/vnd.openxmlformats-officedocument.presentationml.notesSlide+xml"/>
  <Override PartName="/ppt/tags/tag16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17.xml" ContentType="application/vnd.openxmlformats-officedocument.presentationml.tags+xml"/>
  <Override PartName="/ppt/notesSlides/notesSlide25.xml" ContentType="application/vnd.openxmlformats-officedocument.presentationml.notesSlide+xml"/>
  <Override PartName="/ppt/tags/tag18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tags/tag19.xml" ContentType="application/vnd.openxmlformats-officedocument.presentationml.tags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tags/tag20.xml" ContentType="application/vnd.openxmlformats-officedocument.presentationml.tags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tags/tag21.xml" ContentType="application/vnd.openxmlformats-officedocument.presentationml.tags+xml"/>
  <Override PartName="/ppt/notesSlides/notesSlide37.xml" ContentType="application/vnd.openxmlformats-officedocument.presentationml.notesSlide+xml"/>
  <Override PartName="/ppt/tags/tag22.xml" ContentType="application/vnd.openxmlformats-officedocument.presentationml.tags+xml"/>
  <Override PartName="/ppt/notesSlides/notesSlide38.xml" ContentType="application/vnd.openxmlformats-officedocument.presentationml.notesSlide+xml"/>
  <Override PartName="/ppt/tags/tag23.xml" ContentType="application/vnd.openxmlformats-officedocument.presentationml.tags+xml"/>
  <Override PartName="/ppt/notesSlides/notesSlide39.xml" ContentType="application/vnd.openxmlformats-officedocument.presentationml.notesSlide+xml"/>
  <Override PartName="/ppt/tags/tag24.xml" ContentType="application/vnd.openxmlformats-officedocument.presentationml.tags+xml"/>
  <Override PartName="/ppt/notesSlides/notesSlide40.xml" ContentType="application/vnd.openxmlformats-officedocument.presentationml.notesSlide+xml"/>
  <Override PartName="/ppt/tags/tag25.xml" ContentType="application/vnd.openxmlformats-officedocument.presentationml.tags+xml"/>
  <Override PartName="/ppt/notesSlides/notesSlide41.xml" ContentType="application/vnd.openxmlformats-officedocument.presentationml.notesSlide+xml"/>
  <Override PartName="/ppt/tags/tag26.xml" ContentType="application/vnd.openxmlformats-officedocument.presentationml.tags+xml"/>
  <Override PartName="/ppt/notesSlides/notesSlide42.xml" ContentType="application/vnd.openxmlformats-officedocument.presentationml.notesSlide+xml"/>
  <Override PartName="/ppt/tags/tag27.xml" ContentType="application/vnd.openxmlformats-officedocument.presentationml.tags+xml"/>
  <Override PartName="/ppt/notesSlides/notesSlide43.xml" ContentType="application/vnd.openxmlformats-officedocument.presentationml.notesSlide+xml"/>
  <Override PartName="/ppt/tags/tag28.xml" ContentType="application/vnd.openxmlformats-officedocument.presentationml.tags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tags/tag29.xml" ContentType="application/vnd.openxmlformats-officedocument.presentationml.tags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tags/tag30.xml" ContentType="application/vnd.openxmlformats-officedocument.presentationml.tags+xml"/>
  <Override PartName="/ppt/notesSlides/notesSlide48.xml" ContentType="application/vnd.openxmlformats-officedocument.presentationml.notesSlide+xml"/>
  <Override PartName="/ppt/tags/tag31.xml" ContentType="application/vnd.openxmlformats-officedocument.presentationml.tags+xml"/>
  <Override PartName="/ppt/notesSlides/notesSlide49.xml" ContentType="application/vnd.openxmlformats-officedocument.presentationml.notesSlide+xml"/>
  <Override PartName="/ppt/tags/tag32.xml" ContentType="application/vnd.openxmlformats-officedocument.presentationml.tags+xml"/>
  <Override PartName="/ppt/notesSlides/notesSlide50.xml" ContentType="application/vnd.openxmlformats-officedocument.presentationml.notesSlide+xml"/>
  <Override PartName="/ppt/tags/tag33.xml" ContentType="application/vnd.openxmlformats-officedocument.presentationml.tags+xml"/>
  <Override PartName="/ppt/notesSlides/notesSlide51.xml" ContentType="application/vnd.openxmlformats-officedocument.presentationml.notesSlide+xml"/>
  <Override PartName="/ppt/tags/tag34.xml" ContentType="application/vnd.openxmlformats-officedocument.presentationml.tags+xml"/>
  <Override PartName="/ppt/notesSlides/notesSlide52.xml" ContentType="application/vnd.openxmlformats-officedocument.presentationml.notesSlide+xml"/>
  <Override PartName="/ppt/tags/tag35.xml" ContentType="application/vnd.openxmlformats-officedocument.presentationml.tags+xml"/>
  <Override PartName="/ppt/notesSlides/notesSlide53.xml" ContentType="application/vnd.openxmlformats-officedocument.presentationml.notesSlide+xml"/>
  <Override PartName="/ppt/tags/tag36.xml" ContentType="application/vnd.openxmlformats-officedocument.presentationml.tags+xml"/>
  <Override PartName="/ppt/notesSlides/notesSlide54.xml" ContentType="application/vnd.openxmlformats-officedocument.presentationml.notesSlide+xml"/>
  <Override PartName="/ppt/tags/tag37.xml" ContentType="application/vnd.openxmlformats-officedocument.presentationml.tags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63"/>
  </p:notesMasterIdLst>
  <p:handoutMasterIdLst>
    <p:handoutMasterId r:id="rId64"/>
  </p:handoutMasterIdLst>
  <p:sldIdLst>
    <p:sldId id="273" r:id="rId2"/>
    <p:sldId id="256" r:id="rId3"/>
    <p:sldId id="260" r:id="rId4"/>
    <p:sldId id="261" r:id="rId5"/>
    <p:sldId id="272" r:id="rId6"/>
    <p:sldId id="257" r:id="rId7"/>
    <p:sldId id="274" r:id="rId8"/>
    <p:sldId id="258" r:id="rId9"/>
    <p:sldId id="264" r:id="rId10"/>
    <p:sldId id="259" r:id="rId11"/>
    <p:sldId id="262" r:id="rId12"/>
    <p:sldId id="263" r:id="rId13"/>
    <p:sldId id="265" r:id="rId14"/>
    <p:sldId id="266" r:id="rId15"/>
    <p:sldId id="267" r:id="rId16"/>
    <p:sldId id="268" r:id="rId17"/>
    <p:sldId id="269" r:id="rId18"/>
    <p:sldId id="270" r:id="rId19"/>
    <p:sldId id="275" r:id="rId20"/>
    <p:sldId id="276" r:id="rId21"/>
    <p:sldId id="271" r:id="rId22"/>
    <p:sldId id="293" r:id="rId23"/>
    <p:sldId id="294" r:id="rId24"/>
    <p:sldId id="295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8" r:id="rId42"/>
    <p:sldId id="299" r:id="rId43"/>
    <p:sldId id="300" r:id="rId44"/>
    <p:sldId id="320" r:id="rId45"/>
    <p:sldId id="301" r:id="rId46"/>
    <p:sldId id="302" r:id="rId47"/>
    <p:sldId id="303" r:id="rId48"/>
    <p:sldId id="321" r:id="rId49"/>
    <p:sldId id="304" r:id="rId50"/>
    <p:sldId id="305" r:id="rId51"/>
    <p:sldId id="306" r:id="rId52"/>
    <p:sldId id="307" r:id="rId53"/>
    <p:sldId id="309" r:id="rId54"/>
    <p:sldId id="310" r:id="rId55"/>
    <p:sldId id="311" r:id="rId56"/>
    <p:sldId id="315" r:id="rId57"/>
    <p:sldId id="317" r:id="rId58"/>
    <p:sldId id="318" r:id="rId59"/>
    <p:sldId id="313" r:id="rId60"/>
    <p:sldId id="316" r:id="rId61"/>
    <p:sldId id="319" r:id="rId6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88" autoAdjust="0"/>
    <p:restoredTop sz="75379" autoAdjust="0"/>
  </p:normalViewPr>
  <p:slideViewPr>
    <p:cSldViewPr>
      <p:cViewPr varScale="1">
        <p:scale>
          <a:sx n="67" d="100"/>
          <a:sy n="67" d="100"/>
        </p:scale>
        <p:origin x="1949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940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2A38EF-C913-4B99-81A9-4D52722A5D2E}" type="datetimeFigureOut">
              <a:rPr lang="ko-KR" altLang="en-US" smtClean="0"/>
              <a:pPr/>
              <a:t>2016-04-19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7794A6-9349-4A28-9457-0B84D15123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68525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9A5B69-A72E-4306-9021-7ADE5D6D0659}" type="datetimeFigureOut">
              <a:rPr lang="ko-KR" altLang="en-US" smtClean="0"/>
              <a:pPr/>
              <a:t>2016-04-19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0EF90F-4E09-4184-844C-1C200281D3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8292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7547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생명체를 결정하는 신호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유전자가 만들어내는 천연 화학 신호로 태아에서 성인이 될 때까지의 성장과 발전을 지시하는 물질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41756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새도 벌도 악어도 초파리도 북극곰도 자궁 속에 있는 태아도 모두 이 호르몬에 의해서 생명활동을 합니다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모든 살아있는 생명체는 같은 방식으로 신호를 전달하고 자신이 받은 신호에 반응합니다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 같은 방식은 지난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4~5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억년 동안 거의 바뀌지 않았습니다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세포 한 개가 신호를 보내고 다른 세포가 신호를 받는다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지렁이의 한쪽 끝을 머리로 만들고 반대쪽을 꼬리로 만들도록 명령하는 신호도 있고 성장에 필요한 질소를 얻기 위해서 뿌리에게 세균과 협력해 질소를 만들라고 명령하는 신호도 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인간의 뇌를 구성하고 있는 세포는 신경 전달 물질을 이용하여 신호를 보낸다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뇌의 신호 전달 물질은 간극 사이를 건너뛰며 다른 세포로 신호를 전달한다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생명체는 모두 신호를 보내고 받아야만 살아갈 수 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이처럼 인류와 동물의 내분비계에서 분비하는 신호전달물질을 우리는 ‘호르몬’이라고 합니다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1006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호르몬은 난소나 고환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이자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뇌하수체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부신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갑상선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흉선 같은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분비샘에서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만들어진 다음 혈관 속으로 분비된 후 다양한 조직에 작용한다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내분비계는 인체의 통신 제도다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호르몬은 실제 내용을 담은 편지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80828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통신제도가 원활하게 이루어지려면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먼저 내분비선에서 정확한 내용을 적은 편지인 호르몬을 혈액 속으로 내보내야 하고 이 편지를 수용체라고 하는 단백질이 전달받아야 한다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흔히 수용체는 자물쇠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호르몬은 열쇠로 표현한다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호르몬 속에 적혀있는 편지내용은 핵 속에 들어 있는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DNA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로 전달된다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편지를 받은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DNA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는 편지 내용을 수행하기 위해서 해당 유전자에게 명령을 내린다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편지 내용대로 명령을 받은 유전자는 단기간 혹은 장기간에 걸쳐 신체에 영향을 미칠 반응을 일으킨다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07830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호르몬은 유전자의 활동을 조절하여 신체반응을 조절하고 신체 모든 부분을 통합하여 다음과 같은 일을 한다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섭취한 음식물로 에너지를 생산하는 신진 대사 반응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 생식 기관의 분화와 생식 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 정신 작용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 생장과 유지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 태아기 때의 모든 생장과정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여기서 생장이란 인류와 포유류가 난자와 정자가 수정된 후부터 완전히 성장한 개체로 자라나는 모든 과정을 생장이라고 한다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19702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척추 동물이 신호 반응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전달계를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만들어 낸 시기는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몇억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년 전으로 거슬러 올라가지만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환경호르몬이 등장한 시기는 불과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몇십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년 전인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차 세계 대전 말이다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그 때문에 지금은 공기와 흙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물 할 것 없이 어디에나 퍼져 있는 환경호르몬에 인체가 적응할 수 있는 시간이 거의 없었다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당연히 그런 환경호르몬을 막는 진화상의 변화도 일어나지 않았다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그 전까지만 해도 호르몬 신호는 언제나 신체 내부에서 만들어지거나 우리와 함께 진화해 온 식물이 만들어 내는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피토에스트로겐처럼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천연 화합 물질이 전달할 뿐이었다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69488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환경호르몬이란 신체 외부에서 들어와 인간이나 동물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그 중에서도 특히 태아의 신체 기관의 기능이나 생장을 방해하여 심각한 건강상의 문제를 일으키는 화학 물질이나 화학 물질 혼합물을 말한다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endParaRPr lang="ko-KR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16613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다른 말로 내분비계 장애물질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호르몬 교란 물질 이라고도 하고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공식적인 용어로는 ‘내분비 교란 화합물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endocrine disrupting compounds'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또는 내분비 교란물질 즉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EDCS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라고 한다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환경호르몬은 일본식표현이다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ko-KR" dirty="0" smtClean="0"/>
          </a:p>
          <a:p>
            <a:r>
              <a:rPr lang="ko-KR" altLang="en-US" dirty="0" smtClean="0"/>
              <a:t>환경호르몬에는 이러한 종류들이 있습니다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70031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인간이 만든 화합물인 환경호르몬들은 지난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50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 동안 정말 어마어마한 양이 자연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환경속으로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흘러들어갔다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 인공화합물들은 이제 우리가 먹는 음식과 우리가 마시고 씻는 물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우리가 숨 쉬는 공기를 통해 우리 몸으로 들어오고 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94340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누군가 이제 막 새로 산 멋진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뉴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재규어의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엔진 속으로 렌치를 집어 던졌다고 생각해보자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분명히 자동차에 문제가 생길 것이다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환경호르몬도 마찬가지다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여러분의 호르몬을 흉내 내는 환경호르몬은 거짓 신호를 이용해서 유전자의 스위치를 끄거나 켤 수 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어느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한순간에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몸속으로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들어간 환경호르몬 하나가 몸 전체의 균형을 깨트릴 수 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58364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 인공화합물 중에는 인간의 호르몬을 흉내 내는 물질들이 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이런 물질들은 혈관 속을 자유롭게 떠돌다가 호르몬 수용체와 결합하기 때문에 우리 몸이 만들어 내는 천연 호르몬들이 제 기능을 하지 못하게 한다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수용체와 결합한 외부 화합물들은 자신들이 가지고 있는 신호를 세포의 사령부에 전달한다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신호를 전달받은 사령부는 그 신호가 잘못된 신호인지 모르고 그대로 시행한다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84554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환경호르몬들은 다음과 같은 일들을 한다고 여겨지고 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endParaRPr lang="ko-KR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 에스트로겐 같은 인체의 천연 호르몬을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흉내낸다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 남성 호르몬인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안드로겐이나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갑성선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호르몬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프로게스테론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같은 천연 호르몬의 기능을 중화시키거나 억제한다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 천연 호르몬의 생산과 소멸 및 대사 방법을 바꾼다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 호르몬 수용체의 수를 바꾸어 인체가 인식해야 하는 호르몬 신호의 양을 바꾼다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 호르몬 같은 여러 천연 물질의 분비를 자극하여 우리 몸의 호르몬 균형을 깨트린다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74554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차 세계대전 이후 미국에서 만들어진 인공 화학 물질의 수는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만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7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천 종류가 넘는다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지금도 계속 새로운 물질이 만들어지고 있으며 그 비율은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년에 약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천개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정도로 추산하고 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좀 더 유연한 플라스틱을 만들기 위해서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식료품과 압축 포장한 식품의 유통기한을 좀 더 늘리기 위해서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새로운 섬유와 새로운 약품을 만들기 위해서 등등 이런 화학 물질들이 새롭게 만들어지는 이유는 정말 다양하다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이런 새로운 화학 물질들은 인류의 삶을 크게 개선했으며 막대한 인명을 앗아가던 질병을 예방하고 물리쳐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보다 더 즐거운 삶을 오랫동안 누릴 수 있게 해주었다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어차피 시간을 되돌릴 방법도 없지만 지금까지 이룩해 온 모든 업적을 되돌리고 싶은 사람도 없을 것이다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b="1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하지만 우리는 이러한 진보가 어떤 결과를 낳았는지 분명하게 알고 있어야 한다</a:t>
            </a:r>
            <a:r>
              <a:rPr lang="en-US" altLang="ko-KR" sz="1200" b="1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endParaRPr lang="ko-KR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4904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 smtClean="0"/>
              <a:t>1</a:t>
            </a:r>
            <a:r>
              <a:rPr lang="ko-KR" altLang="en-US" dirty="0" smtClean="0"/>
              <a:t>세기 전만 해도 이런 환경 독소 물질은 존재하지 않았다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하지만 지금은 살아 있는 사람이라면 누구나 지방 세포에서 적어도 </a:t>
            </a:r>
            <a:r>
              <a:rPr lang="ko-KR" altLang="en-US" dirty="0" err="1" smtClean="0"/>
              <a:t>몇십</a:t>
            </a:r>
            <a:r>
              <a:rPr lang="ko-KR" altLang="en-US" dirty="0" smtClean="0"/>
              <a:t> 개 내지 </a:t>
            </a:r>
            <a:r>
              <a:rPr lang="ko-KR" altLang="en-US" dirty="0" err="1" smtClean="0"/>
              <a:t>몇백</a:t>
            </a:r>
            <a:r>
              <a:rPr lang="ko-KR" altLang="en-US" dirty="0" smtClean="0"/>
              <a:t> 개는 되는 화학 물질을</a:t>
            </a:r>
            <a:r>
              <a:rPr lang="en-US" altLang="ko-KR" dirty="0" smtClean="0"/>
              <a:t>, </a:t>
            </a:r>
            <a:r>
              <a:rPr lang="ko-KR" altLang="en-US" dirty="0" smtClean="0"/>
              <a:t>그것도 아주 많은</a:t>
            </a:r>
            <a:r>
              <a:rPr lang="ko-KR" altLang="en-US" baseline="0" dirty="0" smtClean="0"/>
              <a:t> 양의 화학 물질을 찾아낼 수 있다</a:t>
            </a:r>
            <a:r>
              <a:rPr lang="en-US" altLang="ko-KR" baseline="0" dirty="0" smtClean="0"/>
              <a:t>. </a:t>
            </a:r>
            <a:endParaRPr lang="ko-KR" altLang="en-US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다음으로 환경호르몬이 우리에게 미치는 영향에 대해서 알아보겠습니다</a:t>
            </a:r>
            <a:r>
              <a:rPr lang="en-US" altLang="ko-KR" dirty="0" smtClean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97112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자연 상태에서 동물의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몸속으로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들어간 환경호르몬은 그 동물의 호르몬을 흉내 내어 기능을 강화시키거나 저하시킨다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그러면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어떤일이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벌어질까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수컷 물고기가 난자를 만드는 단백질을 생산할 수도 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갈매기 암컷이 수컷을 흉내 내어 다른 암컷들과 둥지를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틀수도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고환이 없는 퓨마가 태어날 수도 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실험실 포유동물을 이용한 환경호르몬 실험을 통해 이 같은 사실이 밝혀지고 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endParaRPr lang="ko-KR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생명체의 내분비계는 종에 관계없이 아주 비슷하다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바로 동물에게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이같은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영향력을 미친다는 것은 인간에게도 환경호르몬이 큰 영향을 미친다는 것이다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endParaRPr lang="ko-KR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76751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/>
              <a:t>천연호르몬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수명이 짧다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체내 조직에 쌓이지 않고 임무를 마치면 분해되거나 몸 밖으로 배출된다</a:t>
            </a:r>
            <a:r>
              <a:rPr lang="en-US" altLang="ko-KR" dirty="0" smtClean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77137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환경호르몬</a:t>
            </a:r>
            <a:r>
              <a:rPr lang="en-US" altLang="ko-KR" dirty="0" smtClean="0"/>
              <a:t> :</a:t>
            </a:r>
          </a:p>
          <a:p>
            <a:pPr>
              <a:buFont typeface="Wingdings" pitchFamily="2" charset="2"/>
              <a:buChar char="ü"/>
            </a:pPr>
            <a:r>
              <a:rPr lang="en-US" altLang="ko-KR" dirty="0" smtClean="0"/>
              <a:t> </a:t>
            </a:r>
            <a:r>
              <a:rPr lang="ko-KR" altLang="en-US" dirty="0" smtClean="0"/>
              <a:t>그대로 형태를 유지한 채 </a:t>
            </a:r>
            <a:r>
              <a:rPr lang="ko-KR" altLang="en-US" dirty="0" err="1" smtClean="0"/>
              <a:t>조직속에</a:t>
            </a:r>
            <a:r>
              <a:rPr lang="ko-KR" altLang="en-US" dirty="0" smtClean="0"/>
              <a:t> 쌓여간다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지용성으로 지방세포 속에 자리잡아 수년</a:t>
            </a:r>
            <a:r>
              <a:rPr lang="en-US" altLang="ko-KR" dirty="0" smtClean="0"/>
              <a:t>~</a:t>
            </a:r>
            <a:r>
              <a:rPr lang="ko-KR" altLang="en-US" dirty="0" err="1" smtClean="0"/>
              <a:t>수십년</a:t>
            </a:r>
            <a:r>
              <a:rPr lang="ko-KR" altLang="en-US" dirty="0" smtClean="0"/>
              <a:t> 동안 체내에 머문다</a:t>
            </a:r>
            <a:r>
              <a:rPr lang="en-US" altLang="ko-KR" dirty="0" smtClean="0"/>
              <a:t>.</a:t>
            </a:r>
          </a:p>
          <a:p>
            <a:pPr>
              <a:buFont typeface="Wingdings" pitchFamily="2" charset="2"/>
              <a:buChar char="ü"/>
            </a:pPr>
            <a:r>
              <a:rPr lang="en-US" altLang="ko-KR" dirty="0" smtClean="0"/>
              <a:t> </a:t>
            </a:r>
            <a:r>
              <a:rPr lang="ko-KR" altLang="en-US" dirty="0" smtClean="0"/>
              <a:t>천연호르몬보다 적응력이 훨씬 뛰어나고 변화무쌍</a:t>
            </a:r>
            <a:r>
              <a:rPr lang="en-US" altLang="ko-KR" dirty="0" smtClean="0"/>
              <a:t> -&gt;</a:t>
            </a:r>
            <a:r>
              <a:rPr lang="ko-KR" altLang="en-US" dirty="0" smtClean="0"/>
              <a:t> 다양한 수용체와 결합가능</a:t>
            </a:r>
            <a:endParaRPr lang="en-US" altLang="ko-KR" dirty="0" smtClean="0"/>
          </a:p>
          <a:p>
            <a:pPr>
              <a:buFont typeface="Wingdings" pitchFamily="2" charset="2"/>
              <a:buChar char="ü"/>
            </a:pPr>
            <a:r>
              <a:rPr lang="en-US" altLang="ko-KR" dirty="0" smtClean="0"/>
              <a:t>  </a:t>
            </a:r>
            <a:r>
              <a:rPr lang="ko-KR" altLang="en-US" dirty="0" smtClean="0"/>
              <a:t>아주 </a:t>
            </a:r>
            <a:r>
              <a:rPr lang="ko-KR" altLang="en-US" dirty="0" err="1" smtClean="0"/>
              <a:t>적은양으로도</a:t>
            </a:r>
            <a:r>
              <a:rPr lang="ko-KR" altLang="en-US" dirty="0" smtClean="0"/>
              <a:t> 정상 호르몬 활동을 크게 방해한다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55385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여성의 경우 지방세포는 유방과 난소에 많고 태아의 성장을 돕는 태반에도 많다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또한 뇌 같은 다른 기관에도 지방세포가 많다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지방세포는 열량을 비축하는 장소인 동시에 환경호르몬을 비축하는 장소이기도 하다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스트레스를 받거나 체중 감량의 요요 현상을 겪을 때면 지방 세포 속에 들어 있던 물질 가운데 일부가 밖으로 흘러나와 다시 </a:t>
            </a:r>
            <a:r>
              <a:rPr lang="ko-KR" altLang="en-US" dirty="0" err="1" smtClean="0"/>
              <a:t>몸속을</a:t>
            </a:r>
            <a:r>
              <a:rPr lang="ko-KR" altLang="en-US" dirty="0" smtClean="0"/>
              <a:t> 떠돌아다닐 수도 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임신 중이거나 모유 수유를 할 때는 아이에게 전해질 수도 있다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79561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에스트로겐은 여성을 여성답게 하는 모든 작용을 하는 성호르몬이다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또한 남성의 정액과 혈관</a:t>
            </a:r>
            <a:r>
              <a:rPr lang="en-US" altLang="ko-KR" dirty="0" smtClean="0"/>
              <a:t>, </a:t>
            </a:r>
            <a:r>
              <a:rPr lang="ko-KR" altLang="en-US" dirty="0" smtClean="0"/>
              <a:t>고환 내에도 존재하며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남성과 여성이 정상적으로 성 분화를 하기 위해서 반드시 필요하다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남성이 남성으로 자라고 여성이 여성으로 자라려면 수정된 후부터 출산하기 전까지 </a:t>
            </a:r>
            <a:r>
              <a:rPr lang="ko-KR" altLang="en-US" dirty="0" err="1" smtClean="0"/>
              <a:t>적잘한</a:t>
            </a:r>
            <a:r>
              <a:rPr lang="ko-KR" altLang="en-US" dirty="0" smtClean="0"/>
              <a:t> 순간에 적절한 양의 성 호르몬이 작용해야 한다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59623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에스트로겐은 대부분 인체가 만들어낸다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그러나 자연이 만들어내거나 인공으로 합성한 에스트로겐도 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이들을 환경 에스트로겐들이라 한다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err="1" smtClean="0"/>
              <a:t>피토에스트로겐은</a:t>
            </a:r>
            <a:r>
              <a:rPr lang="ko-KR" altLang="en-US" dirty="0" smtClean="0"/>
              <a:t> 식물이 만드는 천연 물질로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체내에 들어와 약한 에스트로겐 작용을 하고 대부분 좋은 영향을 미친다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합성 에스트로겐과 달리 체내에 머무는 시간이 짧고 지방이나 조직에 저장되지도 않는다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합성에스트로겐은 제약회사에서 만든 약품들로</a:t>
            </a:r>
            <a:r>
              <a:rPr lang="en-US" altLang="ko-KR" dirty="0" smtClean="0"/>
              <a:t>, </a:t>
            </a:r>
            <a:r>
              <a:rPr lang="ko-KR" altLang="en-US" dirty="0" smtClean="0"/>
              <a:t>피임약이나 호르몬 대체요법에 사용되는 제제들로 천연 에스트로겐보다 수명이 길지만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비생체</a:t>
            </a:r>
            <a:r>
              <a:rPr lang="ko-KR" altLang="en-US" dirty="0" smtClean="0"/>
              <a:t> 에스트로겐보다는 수명이 짧다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err="1" smtClean="0"/>
              <a:t>비생체</a:t>
            </a:r>
            <a:r>
              <a:rPr lang="ko-KR" altLang="en-US" dirty="0" smtClean="0"/>
              <a:t> 에스트로겐은 석유 화학 제품 같은 화학 물질을 </a:t>
            </a:r>
            <a:r>
              <a:rPr lang="ko-KR" altLang="en-US" dirty="0" err="1" smtClean="0"/>
              <a:t>만들때</a:t>
            </a:r>
            <a:r>
              <a:rPr lang="ko-KR" altLang="en-US" dirty="0" smtClean="0"/>
              <a:t> 생성되는 물질들로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수명이 길고 수년</a:t>
            </a:r>
            <a:r>
              <a:rPr lang="en-US" altLang="ko-KR" dirty="0" smtClean="0"/>
              <a:t>~</a:t>
            </a:r>
            <a:r>
              <a:rPr lang="ko-KR" altLang="en-US" dirty="0" err="1" smtClean="0"/>
              <a:t>수십년이</a:t>
            </a:r>
            <a:r>
              <a:rPr lang="ko-KR" altLang="en-US" dirty="0" smtClean="0"/>
              <a:t> 넘는 </a:t>
            </a:r>
            <a:r>
              <a:rPr lang="ko-KR" altLang="en-US" dirty="0" err="1" smtClean="0"/>
              <a:t>세월동안</a:t>
            </a:r>
            <a:r>
              <a:rPr lang="ko-KR" altLang="en-US" dirty="0" smtClean="0"/>
              <a:t> 인체에 영향을 미치며 이것이 진짜 환경호르몬들이다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32469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우리 몸에는 수많은 에스트로겐 수용체들이 있는데 이들은 자신들과 결합하려는 물질들이 진짜 에스트로겐인지 신경 쓰지 않는다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호르몬 신호만 </a:t>
            </a:r>
            <a:r>
              <a:rPr lang="ko-KR" altLang="en-US" dirty="0" err="1" smtClean="0"/>
              <a:t>보낸다는게</a:t>
            </a:r>
            <a:r>
              <a:rPr lang="ko-KR" altLang="en-US" dirty="0" smtClean="0"/>
              <a:t> 확인되면 그게 환경 에스트로겐이라도</a:t>
            </a:r>
            <a:r>
              <a:rPr lang="ko-KR" altLang="en-US" baseline="0" dirty="0" smtClean="0"/>
              <a:t> 쉽게 자물쇠가 열려서 결합한다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바로 </a:t>
            </a:r>
            <a:r>
              <a:rPr lang="en-US" altLang="ko-KR" baseline="0" dirty="0" smtClean="0"/>
              <a:t>‘ </a:t>
            </a:r>
            <a:r>
              <a:rPr lang="ko-KR" altLang="en-US" baseline="0" dirty="0" smtClean="0"/>
              <a:t>무차별 결합</a:t>
            </a:r>
            <a:r>
              <a:rPr lang="en-US" altLang="ko-KR" baseline="0" dirty="0" smtClean="0"/>
              <a:t> ‘</a:t>
            </a:r>
            <a:r>
              <a:rPr lang="ko-KR" altLang="en-US" baseline="0" dirty="0" smtClean="0"/>
              <a:t>을 하는 것이다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환경호르몬은 정부 기관 출입증을 이용해 잠입한 다음 컴퓨터 프로그램에 바이러스를 심는 테러리스트처럼 행동한다</a:t>
            </a:r>
            <a:r>
              <a:rPr lang="en-US" altLang="ko-KR" baseline="0" dirty="0" smtClean="0"/>
              <a:t>. 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또한 환경호르몬 중에는 </a:t>
            </a:r>
            <a:r>
              <a:rPr lang="ko-KR" altLang="en-US" baseline="0" dirty="0" err="1" smtClean="0"/>
              <a:t>안드로겐의</a:t>
            </a:r>
            <a:r>
              <a:rPr lang="ko-KR" altLang="en-US" baseline="0" dirty="0" smtClean="0"/>
              <a:t> 작용을 방해하는 것도 있어 최근 남아들의 음경의 크기가 작아지는 원인으로 추정되고 있다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이 환경호르몬들은 체내에서 다른 천연 에스트로겐과 </a:t>
            </a:r>
            <a:r>
              <a:rPr lang="ko-KR" altLang="en-US" baseline="0" dirty="0" err="1" smtClean="0"/>
              <a:t>만날때</a:t>
            </a:r>
            <a:r>
              <a:rPr lang="ko-KR" altLang="en-US" baseline="0" dirty="0" smtClean="0"/>
              <a:t> 더 강력한 호르몬 작용을 하는데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이것이 상승효과이다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48025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물과 공기</a:t>
            </a:r>
            <a:r>
              <a:rPr lang="en-US" altLang="ko-KR" dirty="0" smtClean="0"/>
              <a:t>, </a:t>
            </a:r>
            <a:r>
              <a:rPr lang="ko-KR" altLang="en-US" dirty="0" smtClean="0"/>
              <a:t>토양 속에 들어 있는 화학 물질의 양이 아주 적더라도</a:t>
            </a:r>
            <a:r>
              <a:rPr lang="en-US" altLang="ko-KR" dirty="0" smtClean="0"/>
              <a:t>, </a:t>
            </a:r>
            <a:r>
              <a:rPr lang="ko-KR" altLang="en-US" dirty="0" smtClean="0"/>
              <a:t>먹이 사슬의 꼭대기를 차지하고 있는 동물들의 </a:t>
            </a:r>
            <a:r>
              <a:rPr lang="ko-KR" altLang="en-US" dirty="0" err="1" smtClean="0"/>
              <a:t>몸속에</a:t>
            </a:r>
            <a:r>
              <a:rPr lang="ko-KR" altLang="en-US" dirty="0" smtClean="0"/>
              <a:t> 들어 있는 화학 물질의 양은 엄청나서 행동이나 생식기관에 문제를 일으키거나 면역력을 떨어뜨려 종 전체를 위험에 빠트릴 수 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외부에서 들어온 환경호르몬들은 분해되거나 배설되는 속도보다 훨씬 빠른 속도로 쌓이는데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이를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생물축적</a:t>
            </a:r>
            <a:r>
              <a:rPr lang="en-US" altLang="ko-KR" dirty="0" smtClean="0"/>
              <a:t>’</a:t>
            </a:r>
            <a:r>
              <a:rPr lang="ko-KR" altLang="en-US" dirty="0" smtClean="0"/>
              <a:t>이라고 한다</a:t>
            </a:r>
            <a:r>
              <a:rPr lang="en-US" altLang="ko-KR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체내에 쌓이는 화학물질의 양은 먹이 사슬 위로 올라갈수록 더 많아진다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이를 </a:t>
            </a:r>
            <a:r>
              <a:rPr lang="en-US" altLang="ko-KR" baseline="0" dirty="0" smtClean="0"/>
              <a:t>‘</a:t>
            </a:r>
            <a:r>
              <a:rPr lang="ko-KR" altLang="en-US" baseline="0" dirty="0" smtClean="0"/>
              <a:t>생물농축</a:t>
            </a:r>
            <a:r>
              <a:rPr lang="en-US" altLang="ko-KR" baseline="0" dirty="0" smtClean="0"/>
              <a:t>’ </a:t>
            </a:r>
            <a:r>
              <a:rPr lang="ko-KR" altLang="en-US" baseline="0" dirty="0" smtClean="0"/>
              <a:t>현상이라고 한다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79667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다시 말해서 먹이 사슬의 꼭대기에 있는 동물은 먹이를 통해서 먹이 사슬의 하위 단계에 있는 생물들보다 훨씬 더 많은 양의 화학 물질을 섭취한다는 뜻이다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52957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이는 지구라는 우주선 전체의 문제이다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지구상에 살고 있는 생명체는 같은 생태계 안에서 생활하고 있기 때문에 인류가 환경에 행하는 모든 행동의 결과를 다</a:t>
            </a:r>
            <a:r>
              <a:rPr lang="ko-KR" altLang="en-US" baseline="0" dirty="0" smtClean="0"/>
              <a:t> 함께 짊어져야 한다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지구는 닫힌 생태계다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우리가 기술 문명을 발전시켜가면서 환경에 영향을 미치는 동안 환경도 환경호르몬이라는 형태로 우리에게 영향을 미치기 시작했다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환경호르몬은 기술 문명의 반격이라고 할 수 있다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12939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환경 독소에 특히 민감한 사람들이 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여러분 주위에는 누군가 향수를 뿌리면 방을 나가버리는 사람이 적어도 한 명 정도는 있을 것이다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향수는 원래 꽃에서 추출한 액체로 만들었지만 지금은 인공 화학 물질을 첨가해 만든다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어른들보다 면역 기관이 발달하지 않은 아이들은 이런 환경 독소에 특히 민감하다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그 중에서도 가장 취약한 존재는 임신 </a:t>
            </a:r>
            <a:r>
              <a:rPr lang="en-US" altLang="ko-KR" dirty="0" smtClean="0"/>
              <a:t>3</a:t>
            </a:r>
            <a:r>
              <a:rPr lang="ko-KR" altLang="en-US" dirty="0" smtClean="0"/>
              <a:t>개월까지의 자궁 속 태아들이다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55465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어머니들은 </a:t>
            </a:r>
            <a:r>
              <a:rPr lang="ko-KR" altLang="en-US" dirty="0" err="1" smtClean="0"/>
              <a:t>평생동안</a:t>
            </a:r>
            <a:r>
              <a:rPr lang="ko-KR" altLang="en-US" dirty="0" smtClean="0"/>
              <a:t> 환경호르몬에 노출되며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임신 기간 중에 노출된 환경호르몬은 태아에게 영향을 미친다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자궁은</a:t>
            </a:r>
            <a:r>
              <a:rPr lang="ko-KR" altLang="en-US" baseline="0" dirty="0" smtClean="0"/>
              <a:t> 인간이 가장 먼저 접하는 환경이다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다자란 개체에게는 영구적인 손상을 주지 않지만 인류와 동물의 어린 개체에게는 돌이킬 수 없는 이상을 유발할 가능성이 있는 화학 물질들이 많이 있다</a:t>
            </a:r>
            <a:r>
              <a:rPr lang="en-US" altLang="ko-KR" baseline="0" dirty="0" smtClean="0"/>
              <a:t>. </a:t>
            </a:r>
          </a:p>
          <a:p>
            <a:r>
              <a:rPr lang="en-US" altLang="ko-KR" baseline="0" dirty="0" smtClean="0"/>
              <a:t>1999</a:t>
            </a:r>
            <a:r>
              <a:rPr lang="ko-KR" altLang="en-US" baseline="0" dirty="0" smtClean="0"/>
              <a:t>년 일본 연구팀은 탯줄 혈액은 물론 태반과 모유에 들어 있는 다이옥신의 양이 어머니 혈관에 들어 있는 다이옥신 양의 </a:t>
            </a:r>
            <a:r>
              <a:rPr lang="en-US" altLang="ko-KR" baseline="0" dirty="0" smtClean="0"/>
              <a:t>90%</a:t>
            </a:r>
            <a:r>
              <a:rPr lang="ko-KR" altLang="en-US" baseline="0" dirty="0" smtClean="0"/>
              <a:t>나 된다고 발표했다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태아들에게는 태반을 통과해 온 오염물질을 제거할 수 있는 수단이 어른들보다 부족하다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오염 물질을 제거해야 할 태아의 간이나 콩팥이 아직 완전히 성숙하지 않았기 때문에 체내로 들어온 오염 물질은 그대로 쌓이고 만다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87918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/>
              <a:t>여자 아이들은 </a:t>
            </a:r>
            <a:r>
              <a:rPr lang="en-US" altLang="ko-KR" sz="1200" dirty="0" smtClean="0"/>
              <a:t>10</a:t>
            </a:r>
            <a:r>
              <a:rPr lang="ko-KR" altLang="en-US" sz="1200" dirty="0" smtClean="0"/>
              <a:t>대에 해야 할 초경을 </a:t>
            </a:r>
            <a:r>
              <a:rPr lang="ko-KR" altLang="en-US" sz="1200" dirty="0" err="1" smtClean="0"/>
              <a:t>다섯살에</a:t>
            </a:r>
            <a:r>
              <a:rPr lang="ko-KR" altLang="en-US" sz="1200" dirty="0" smtClean="0"/>
              <a:t> 함</a:t>
            </a:r>
            <a:r>
              <a:rPr lang="en-US" altLang="ko-KR" sz="12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/>
              <a:t>남자아이들은 고환이 난소처럼 </a:t>
            </a:r>
            <a:r>
              <a:rPr lang="ko-KR" altLang="en-US" sz="1200" dirty="0" err="1" smtClean="0"/>
              <a:t>몸속에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머뭄</a:t>
            </a:r>
            <a:r>
              <a:rPr lang="en-US" altLang="ko-KR" sz="12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/>
              <a:t>지능이 낮아짐</a:t>
            </a:r>
            <a:r>
              <a:rPr lang="en-US" altLang="ko-KR" sz="1200" dirty="0" smtClean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/>
              <a:t>주의력이 떨어짐</a:t>
            </a:r>
            <a:r>
              <a:rPr lang="en-US" altLang="ko-KR" sz="12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/>
              <a:t>스트레스에 민감해짐</a:t>
            </a:r>
            <a:r>
              <a:rPr lang="en-US" altLang="ko-KR" sz="1200" dirty="0" smtClean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06500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태아의 성호르몬은 생식기관의 성장뿐 아니라 갑상선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간</a:t>
            </a:r>
            <a:r>
              <a:rPr lang="en-US" altLang="ko-KR" dirty="0" smtClean="0"/>
              <a:t>, </a:t>
            </a:r>
            <a:r>
              <a:rPr lang="ko-KR" altLang="en-US" dirty="0" smtClean="0"/>
              <a:t>면역기관</a:t>
            </a:r>
            <a:r>
              <a:rPr lang="en-US" altLang="ko-KR" dirty="0" smtClean="0"/>
              <a:t>, </a:t>
            </a:r>
            <a:r>
              <a:rPr lang="ko-KR" altLang="en-US" dirty="0" smtClean="0"/>
              <a:t>뇌 같은 여러 기관의 발달에 두루 영향을 미친다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태아의 기관은 특정한 시기에 단계적으로 성장한다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태아의 성장기간 동안 아주 적은 양이라 할지라도 환경호르몬의 영향을 받으면 돌이킬 수 없는 이상을 일으킬 수 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임신 </a:t>
            </a:r>
            <a:r>
              <a:rPr lang="en-US" altLang="ko-KR" dirty="0" smtClean="0"/>
              <a:t>8</a:t>
            </a:r>
            <a:r>
              <a:rPr lang="ko-KR" altLang="en-US" dirty="0" smtClean="0"/>
              <a:t>주가 되면 특정 호르몬이 작용하여 태아의 고환을 발달시켜야 한다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이 시기에 호르몬이 제때 분비되지 못하면 고환이 몸 밖으로 나오지 못하는 등</a:t>
            </a:r>
            <a:r>
              <a:rPr lang="ko-KR" altLang="en-US" baseline="0" dirty="0" smtClean="0"/>
              <a:t>에 문제가 발생해 이 태아는 남자가 될 수 없다</a:t>
            </a:r>
            <a:r>
              <a:rPr lang="en-US" altLang="ko-KR" baseline="0" dirty="0" smtClean="0"/>
              <a:t>. </a:t>
            </a: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795706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모유수유를 하면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유방속에</a:t>
            </a:r>
            <a:r>
              <a:rPr lang="ko-KR" altLang="en-US" baseline="0" dirty="0" smtClean="0"/>
              <a:t> 쌓여 있던 오염물질이 태아에게 전달된다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모유수유가 길어질수록 산모의 환경호르몬 수치는 줄었다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이는 모유 수유를 하는 여성의 유방암 발생 비율이 낮은 이유 가운데 하나이다</a:t>
            </a:r>
            <a:r>
              <a:rPr lang="en-US" altLang="ko-KR" baseline="0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이는 특히 </a:t>
            </a:r>
            <a:r>
              <a:rPr lang="ko-KR" altLang="en-US" dirty="0" err="1" smtClean="0"/>
              <a:t>첫번째</a:t>
            </a:r>
            <a:r>
              <a:rPr lang="ko-KR" altLang="en-US" dirty="0" smtClean="0"/>
              <a:t> 아이가 오염 물질에 노출될 확률이 높다는 뜻이다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모유에 들어 있는 오염 물질의 양은 모유 수유 횟수가 늘어날 수록 줄어든다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아이 입장에서 보면 모유 수유를 하는 </a:t>
            </a:r>
            <a:r>
              <a:rPr lang="en-US" altLang="ko-KR" dirty="0" smtClean="0"/>
              <a:t>6</a:t>
            </a:r>
            <a:r>
              <a:rPr lang="ko-KR" altLang="en-US" dirty="0" smtClean="0"/>
              <a:t>개월 동안</a:t>
            </a:r>
            <a:r>
              <a:rPr lang="en-US" altLang="ko-KR" dirty="0" smtClean="0"/>
              <a:t>, </a:t>
            </a:r>
            <a:r>
              <a:rPr lang="ko-KR" altLang="en-US" dirty="0" smtClean="0"/>
              <a:t>스무 살이 </a:t>
            </a:r>
            <a:r>
              <a:rPr lang="ko-KR" altLang="en-US" dirty="0" err="1" smtClean="0"/>
              <a:t>될때까지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몸속에</a:t>
            </a:r>
            <a:r>
              <a:rPr lang="ko-KR" altLang="en-US" dirty="0" smtClean="0"/>
              <a:t> 쌓일 오염 물질의 </a:t>
            </a:r>
            <a:r>
              <a:rPr lang="en-US" altLang="ko-KR" dirty="0" smtClean="0"/>
              <a:t>10% </a:t>
            </a:r>
            <a:r>
              <a:rPr lang="ko-KR" altLang="en-US" dirty="0" smtClean="0"/>
              <a:t>이상을 미리 섭취한다는 뜻이 된다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또한 환경호르몬이 많이 축적된 산모일수록 모유 수유기간이 </a:t>
            </a:r>
            <a:r>
              <a:rPr lang="en-US" altLang="ko-KR" dirty="0" smtClean="0"/>
              <a:t>40%</a:t>
            </a:r>
            <a:r>
              <a:rPr lang="ko-KR" altLang="en-US" dirty="0" smtClean="0"/>
              <a:t>정도 짧다는 연구 결과가 발표되었다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53378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현재 과학자들은 모유에 들어 있는 많은 양의 화학 물질보다 자궁</a:t>
            </a:r>
            <a:r>
              <a:rPr lang="ko-KR" altLang="en-US" baseline="0" dirty="0" smtClean="0"/>
              <a:t> 속에서 노출된 아주 적은 양의 화학 물질들이 훨씬 더 커다란 영향을 미친다고 믿고 있다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baseline="0" dirty="0" smtClean="0"/>
              <a:t>또한 </a:t>
            </a:r>
            <a:r>
              <a:rPr lang="ko-KR" altLang="en-US" dirty="0" smtClean="0"/>
              <a:t>모유를</a:t>
            </a:r>
            <a:r>
              <a:rPr lang="ko-KR" altLang="en-US" baseline="0" dirty="0" smtClean="0"/>
              <a:t> 연구하는 학자들은 모유는 해로운 요소를 모두 무시해도 좋을 정도로 뛰어난 음식이라고 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그러니 절대 모유 수유를 포기하면 안 된다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baseline="0" dirty="0" smtClean="0"/>
              <a:t>하지만 임신을 하고 모유 수유를 할 생각이라면 가능한 그 전부터 해로운 화학 물질을 멀리해야 한다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baseline="0" dirty="0" smtClean="0"/>
              <a:t>즉 계획적인 임신을 통해 임신하기 전부터 해로운 화학 물질과의 접촉을 최대한 피해야 한다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931945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980451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사춘기가 되기 전까지의 아이들에게 미치는 환경호르몬의 영향력이 훨씬 더 크다고 알려져 있는 이유는 바로 다음과 같은 이유들 때문이다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첫째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아이들의 뇌는 출생 후에도 몇 년에 걸쳐 계속해서 자라고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뇌의 회백질은 </a:t>
            </a:r>
            <a:r>
              <a:rPr lang="en-US" altLang="ko-KR" dirty="0" smtClean="0"/>
              <a:t>10</a:t>
            </a:r>
            <a:r>
              <a:rPr lang="ko-KR" altLang="en-US" dirty="0" smtClean="0"/>
              <a:t>대 중반까지 성장한다고</a:t>
            </a:r>
            <a:r>
              <a:rPr lang="ko-KR" altLang="en-US" baseline="0" dirty="0" smtClean="0"/>
              <a:t> 한다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만 </a:t>
            </a:r>
            <a:r>
              <a:rPr lang="en-US" altLang="ko-KR" baseline="0" dirty="0" smtClean="0"/>
              <a:t>1</a:t>
            </a:r>
            <a:r>
              <a:rPr lang="ko-KR" altLang="en-US" baseline="0" dirty="0" smtClean="0"/>
              <a:t>세 미만인 아이들은 뇌와 혈관을 막아주는 보호막이 발달하지 않았기 때문에 훨씬 더 위험하다</a:t>
            </a:r>
            <a:r>
              <a:rPr lang="en-US" altLang="ko-KR" baseline="0" dirty="0" smtClean="0"/>
              <a:t>. 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둘째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유아기는 해독 능력이 없기 때문이 유해물질이 들어오면 배출하지 못하고 그대로 쌓이게 된다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또한 중추 신경계나 </a:t>
            </a:r>
            <a:r>
              <a:rPr lang="ko-KR" altLang="en-US" baseline="0" dirty="0" err="1" smtClean="0"/>
              <a:t>면역계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호흡기계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생식기계 등이 빠른 속도로 성장하는 시기이기 때문에 각 단계마다 환경호르몬에 영향을 받을 가능성이 크다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셋째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만 </a:t>
            </a:r>
            <a:r>
              <a:rPr lang="en-US" altLang="ko-KR" baseline="0" dirty="0" smtClean="0"/>
              <a:t>1</a:t>
            </a:r>
            <a:r>
              <a:rPr lang="ko-KR" altLang="en-US" baseline="0" dirty="0" smtClean="0"/>
              <a:t>세부터 </a:t>
            </a:r>
            <a:r>
              <a:rPr lang="en-US" altLang="ko-KR" baseline="0" dirty="0" smtClean="0"/>
              <a:t>3</a:t>
            </a:r>
            <a:r>
              <a:rPr lang="ko-KR" altLang="en-US" baseline="0" dirty="0" smtClean="0"/>
              <a:t>세까지의 아이들은 오염물질을 만지고 먹는 경우가 어른들보다 훨씬 많다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또 바닥을 기어 다니기 때문에 피부와 폐를 통해 흡수되는 유해물질의 양도 많다</a:t>
            </a:r>
            <a:r>
              <a:rPr lang="en-US" altLang="ko-KR" baseline="0" dirty="0" smtClean="0"/>
              <a:t>. 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넷째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아이들은 어른들보다 공기 </a:t>
            </a:r>
            <a:r>
              <a:rPr lang="ko-KR" altLang="en-US" baseline="0" dirty="0" err="1" smtClean="0"/>
              <a:t>흡입량이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23</a:t>
            </a:r>
            <a:r>
              <a:rPr lang="ko-KR" altLang="en-US" baseline="0" dirty="0" smtClean="0"/>
              <a:t>배나 많고 물도 </a:t>
            </a:r>
            <a:r>
              <a:rPr lang="en-US" altLang="ko-KR" baseline="0" dirty="0" smtClean="0"/>
              <a:t>3</a:t>
            </a:r>
            <a:r>
              <a:rPr lang="ko-KR" altLang="en-US" baseline="0" dirty="0" smtClean="0"/>
              <a:t>배나 많이 먹으며 체중당 음식 섭취량도 어른보다 </a:t>
            </a:r>
            <a:r>
              <a:rPr lang="en-US" altLang="ko-KR" baseline="0" dirty="0" smtClean="0"/>
              <a:t>2~3</a:t>
            </a:r>
            <a:r>
              <a:rPr lang="ko-KR" altLang="en-US" baseline="0" dirty="0" smtClean="0"/>
              <a:t>배 많다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게다가 체중당 표면적도 어른보다 </a:t>
            </a:r>
            <a:r>
              <a:rPr lang="en-US" altLang="ko-KR" baseline="0" dirty="0" smtClean="0"/>
              <a:t>3</a:t>
            </a:r>
            <a:r>
              <a:rPr lang="ko-KR" altLang="en-US" baseline="0" dirty="0" smtClean="0"/>
              <a:t>배 정도 더 크다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그래서 아이들은 어른들보다 오염물질을 훨씬 더 많이 섭취한다</a:t>
            </a:r>
            <a:r>
              <a:rPr lang="en-US" altLang="ko-KR" baseline="0" dirty="0" smtClean="0"/>
              <a:t>. </a:t>
            </a:r>
          </a:p>
          <a:p>
            <a:endParaRPr lang="en-US" altLang="ko-KR" baseline="0" dirty="0" smtClean="0"/>
          </a:p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814583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현대 의학은 홍역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장티푸스 같은 전염병을 효과적으로 치료하고 있지만</a:t>
            </a:r>
            <a:r>
              <a:rPr lang="en-US" altLang="ko-KR" dirty="0" smtClean="0"/>
              <a:t>, </a:t>
            </a:r>
            <a:r>
              <a:rPr lang="ko-KR" altLang="en-US" dirty="0" smtClean="0"/>
              <a:t>환경호르몬으로 인한 새로운 질병들이 아이들의</a:t>
            </a:r>
            <a:r>
              <a:rPr lang="ko-KR" altLang="en-US" baseline="0" dirty="0" smtClean="0"/>
              <a:t> 건강을 위협하고 있다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500132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유방과 음모가 자라는 </a:t>
            </a:r>
            <a:r>
              <a:rPr lang="ko-KR" altLang="en-US" dirty="0" err="1" smtClean="0"/>
              <a:t>조발사춘기</a:t>
            </a:r>
            <a:r>
              <a:rPr lang="ko-KR" altLang="en-US" dirty="0" smtClean="0"/>
              <a:t> 혹은 </a:t>
            </a:r>
            <a:r>
              <a:rPr lang="ko-KR" altLang="en-US" dirty="0" err="1" smtClean="0"/>
              <a:t>성조숙증이라고</a:t>
            </a:r>
            <a:r>
              <a:rPr lang="ko-KR" altLang="en-US" dirty="0" smtClean="0"/>
              <a:t> 하는 조기 사춘기 증상이 최근 빠른 속도로 늘어나고 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비만이나 운동부족이 아니라</a:t>
            </a:r>
            <a:r>
              <a:rPr lang="ko-KR" altLang="en-US" baseline="0" dirty="0" smtClean="0"/>
              <a:t> 어린 시절에 환경 에스트로겐에 노출된 결과로 인한 </a:t>
            </a:r>
            <a:r>
              <a:rPr lang="ko-KR" altLang="en-US" baseline="0" dirty="0" err="1" smtClean="0"/>
              <a:t>성조숙증이</a:t>
            </a:r>
            <a:r>
              <a:rPr lang="ko-KR" altLang="en-US" baseline="0" dirty="0" smtClean="0"/>
              <a:t> 늘고 있는 것이다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dirty="0" smtClean="0"/>
              <a:t>한 연구에서 어미 쥐에게 환경호르몬을 </a:t>
            </a:r>
            <a:r>
              <a:rPr lang="ko-KR" altLang="en-US" dirty="0" err="1" smtClean="0"/>
              <a:t>주입했을때</a:t>
            </a:r>
            <a:r>
              <a:rPr lang="ko-KR" altLang="en-US" dirty="0" smtClean="0"/>
              <a:t> 태어날 새끼 생쥐의 </a:t>
            </a:r>
            <a:r>
              <a:rPr lang="ko-KR" altLang="en-US" dirty="0" err="1" smtClean="0"/>
              <a:t>가임기를</a:t>
            </a:r>
            <a:r>
              <a:rPr lang="ko-KR" altLang="en-US" dirty="0" smtClean="0"/>
              <a:t> 앞당겼다고 한다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474894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푸에르트리코에서는</a:t>
            </a:r>
            <a:r>
              <a:rPr lang="ko-KR" altLang="en-US" dirty="0" smtClean="0"/>
              <a:t> 아이들의 유방 발달 속도가 당혹스러울 정도로 아주 빠르다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그 아이들 가운데 환경호르몬이라고 알려진 </a:t>
            </a:r>
            <a:r>
              <a:rPr lang="ko-KR" altLang="en-US" dirty="0" err="1" smtClean="0"/>
              <a:t>프탈레이트의</a:t>
            </a:r>
            <a:r>
              <a:rPr lang="ko-KR" altLang="en-US" dirty="0" smtClean="0"/>
              <a:t> 수치가 높은 여자 아이들은 </a:t>
            </a:r>
            <a:r>
              <a:rPr lang="en-US" altLang="ko-KR" dirty="0" smtClean="0"/>
              <a:t>70%</a:t>
            </a:r>
            <a:r>
              <a:rPr lang="ko-KR" altLang="en-US" dirty="0" smtClean="0"/>
              <a:t>에 달했다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또한 미국의 연구에서 조기 초경을 하는 여자 아이들의 </a:t>
            </a:r>
            <a:r>
              <a:rPr lang="ko-KR" altLang="en-US" dirty="0" err="1" smtClean="0"/>
              <a:t>몸속에도</a:t>
            </a:r>
            <a:r>
              <a:rPr lang="ko-KR" altLang="en-US" dirty="0" smtClean="0"/>
              <a:t> 많은 양의 </a:t>
            </a:r>
            <a:r>
              <a:rPr lang="ko-KR" altLang="en-US" dirty="0" err="1" smtClean="0"/>
              <a:t>프탈레이트가</a:t>
            </a:r>
            <a:r>
              <a:rPr lang="ko-KR" altLang="en-US" dirty="0" smtClean="0"/>
              <a:t> 들어있었다</a:t>
            </a:r>
            <a:r>
              <a:rPr lang="en-US" altLang="ko-KR" dirty="0" smtClean="0"/>
              <a:t>. </a:t>
            </a:r>
          </a:p>
          <a:p>
            <a:r>
              <a:rPr lang="en-US" altLang="ko-KR" dirty="0" smtClean="0"/>
              <a:t> </a:t>
            </a:r>
            <a:r>
              <a:rPr lang="ko-KR" altLang="en-US" dirty="0" err="1" smtClean="0"/>
              <a:t>프탈레이트는</a:t>
            </a:r>
            <a:r>
              <a:rPr lang="ko-KR" altLang="en-US" dirty="0" smtClean="0"/>
              <a:t> 시판되고 있는 향수나 손톱 </a:t>
            </a:r>
            <a:r>
              <a:rPr lang="ko-KR" altLang="en-US" dirty="0" err="1" smtClean="0"/>
              <a:t>광택제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염색약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일부 플라스틱 속에 들어 있는 물질이다</a:t>
            </a:r>
            <a:r>
              <a:rPr lang="en-US" altLang="ko-KR" dirty="0" smtClean="0"/>
              <a:t>. </a:t>
            </a:r>
          </a:p>
          <a:p>
            <a:r>
              <a:rPr lang="en-US" altLang="ko-KR" dirty="0" smtClean="0"/>
              <a:t> </a:t>
            </a:r>
          </a:p>
          <a:p>
            <a:r>
              <a:rPr lang="ko-KR" altLang="en-US" dirty="0" err="1" smtClean="0"/>
              <a:t>윌터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로건</a:t>
            </a:r>
            <a:r>
              <a:rPr lang="ko-KR" altLang="en-US" dirty="0" smtClean="0"/>
              <a:t> 박사는 지난 </a:t>
            </a:r>
            <a:r>
              <a:rPr lang="en-US" altLang="ko-KR" dirty="0" smtClean="0"/>
              <a:t>20</a:t>
            </a:r>
            <a:r>
              <a:rPr lang="ko-KR" altLang="en-US" dirty="0" err="1" smtClean="0"/>
              <a:t>년동안</a:t>
            </a:r>
            <a:r>
              <a:rPr lang="ko-KR" altLang="en-US" dirty="0" smtClean="0"/>
              <a:t> </a:t>
            </a:r>
            <a:r>
              <a:rPr lang="en-US" altLang="ko-KR" dirty="0" smtClean="0"/>
              <a:t>500</a:t>
            </a:r>
            <a:r>
              <a:rPr lang="ko-KR" altLang="en-US" dirty="0" smtClean="0"/>
              <a:t>명의 아이들을 대상으로 사춘기에 대해서 연구한 결과</a:t>
            </a:r>
            <a:r>
              <a:rPr lang="en-US" altLang="ko-KR" dirty="0" smtClean="0"/>
              <a:t>, </a:t>
            </a:r>
            <a:r>
              <a:rPr lang="ko-KR" altLang="en-US" dirty="0" smtClean="0"/>
              <a:t>태아 시기에 </a:t>
            </a:r>
            <a:r>
              <a:rPr lang="ko-KR" altLang="en-US" dirty="0" err="1" smtClean="0"/>
              <a:t>폴리염화비페닐계</a:t>
            </a:r>
            <a:r>
              <a:rPr lang="ko-KR" altLang="en-US" dirty="0" smtClean="0"/>
              <a:t> 물질에 노출된 여자 아이들이 </a:t>
            </a:r>
            <a:r>
              <a:rPr lang="en-US" altLang="ko-KR" dirty="0" smtClean="0"/>
              <a:t>14</a:t>
            </a:r>
            <a:r>
              <a:rPr lang="ko-KR" altLang="en-US" dirty="0" smtClean="0"/>
              <a:t>살이 됐을 때의 체중이 더 나갔으며 초경도 빠르다는 사실을 알아냈다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또한 조기 초경은 성인이 </a:t>
            </a:r>
            <a:r>
              <a:rPr lang="ko-KR" altLang="en-US" dirty="0" err="1" smtClean="0"/>
              <a:t>되었을때</a:t>
            </a:r>
            <a:r>
              <a:rPr lang="ko-KR" altLang="en-US" dirty="0" smtClean="0"/>
              <a:t> 유방암이나 자궁암처럼 에스트로겐과 관계가 있는 질병의 가능성을 높인다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쥐를 대상으로 한 실험에서도 같은 결과가 나왔다</a:t>
            </a:r>
            <a:r>
              <a:rPr lang="en-US" altLang="ko-KR" dirty="0" smtClean="0"/>
              <a:t>.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398969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최근 아이들에게서 가장 흔하게 나타나는 </a:t>
            </a:r>
            <a:r>
              <a:rPr lang="ko-KR" altLang="en-US" dirty="0" err="1" smtClean="0"/>
              <a:t>뇌암이</a:t>
            </a:r>
            <a:r>
              <a:rPr lang="ko-KR" altLang="en-US" dirty="0" smtClean="0"/>
              <a:t> 가정에서 벼룩이나 이</a:t>
            </a:r>
            <a:r>
              <a:rPr lang="en-US" altLang="ko-KR" dirty="0" smtClean="0"/>
              <a:t>, </a:t>
            </a:r>
            <a:r>
              <a:rPr lang="ko-KR" altLang="en-US" dirty="0" smtClean="0"/>
              <a:t>흰개미 같은 해충을 박멸하기 위해 스프레이의 형태로 사용하는 살충제와 밀접한 관련이 있다는 연구 결과가 나오고 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가정</a:t>
            </a:r>
            <a:r>
              <a:rPr lang="ko-KR" altLang="en-US" baseline="0" dirty="0" smtClean="0"/>
              <a:t> 및 정원용 살충제에 노출된 아이들이 </a:t>
            </a:r>
            <a:r>
              <a:rPr lang="ko-KR" altLang="en-US" baseline="0" dirty="0" err="1" smtClean="0"/>
              <a:t>뇌암</a:t>
            </a:r>
            <a:r>
              <a:rPr lang="ko-KR" altLang="en-US" baseline="0" dirty="0" smtClean="0"/>
              <a:t> 발생률이 </a:t>
            </a:r>
            <a:r>
              <a:rPr lang="en-US" altLang="ko-KR" baseline="0" dirty="0" smtClean="0"/>
              <a:t>6</a:t>
            </a:r>
            <a:r>
              <a:rPr lang="ko-KR" altLang="en-US" baseline="0" dirty="0" smtClean="0"/>
              <a:t>배 가량 높았다</a:t>
            </a:r>
            <a:r>
              <a:rPr lang="en-US" altLang="ko-KR" baseline="0" dirty="0" smtClean="0"/>
              <a:t>. 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사람들은 애완 동물 샴푸나 벼룩 방지용 </a:t>
            </a:r>
            <a:r>
              <a:rPr lang="ko-KR" altLang="en-US" baseline="0" dirty="0" err="1" smtClean="0"/>
              <a:t>개목걸이속에</a:t>
            </a:r>
            <a:r>
              <a:rPr lang="ko-KR" altLang="en-US" baseline="0" dirty="0" smtClean="0"/>
              <a:t> 강력한 살충제가 들어 있다는 사실을 모른다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애완동물을 많이 기르는 가정의 아이들에게서 </a:t>
            </a:r>
            <a:r>
              <a:rPr lang="ko-KR" altLang="en-US" baseline="0" dirty="0" err="1" smtClean="0"/>
              <a:t>뇌암의</a:t>
            </a:r>
            <a:r>
              <a:rPr lang="ko-KR" altLang="en-US" baseline="0" dirty="0" smtClean="0"/>
              <a:t> 발생률이 더 높다</a:t>
            </a:r>
            <a:r>
              <a:rPr lang="en-US" altLang="ko-KR" baseline="0" dirty="0" smtClean="0"/>
              <a:t>. </a:t>
            </a:r>
            <a:r>
              <a:rPr lang="ko-KR" altLang="en-US" baseline="0" dirty="0" err="1" smtClean="0"/>
              <a:t>뇌암</a:t>
            </a:r>
            <a:r>
              <a:rPr lang="ko-KR" altLang="en-US" baseline="0" dirty="0" smtClean="0"/>
              <a:t> 아이들 중 엄마가 </a:t>
            </a:r>
            <a:r>
              <a:rPr lang="ko-KR" altLang="en-US" baseline="0" dirty="0" err="1" smtClean="0"/>
              <a:t>임신중</a:t>
            </a:r>
            <a:r>
              <a:rPr lang="ko-KR" altLang="en-US" baseline="0" dirty="0" smtClean="0"/>
              <a:t> 살충제를 사용한 경우가 </a:t>
            </a:r>
            <a:r>
              <a:rPr lang="en-US" altLang="ko-KR" baseline="0" dirty="0" smtClean="0"/>
              <a:t>80%</a:t>
            </a:r>
            <a:r>
              <a:rPr lang="ko-KR" altLang="en-US" baseline="0" dirty="0" smtClean="0"/>
              <a:t>에 달했다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533168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애리조나</a:t>
            </a:r>
            <a:r>
              <a:rPr lang="ko-KR" altLang="en-US" baseline="0" dirty="0" smtClean="0"/>
              <a:t> 대학의 인류학자들이 한 실험을 소개합니다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박사는 멕시코의 두 원주민 집단을 대상으로 실험을 했는데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두 집단은 완전히 동일한 조건의 환경을 조성했고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차이점은 산기슭 집단은 자연 농업 방법으로 살충제를 사용하지 않았으며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골짜기 집단은 현대식 농업 방법과 많은 양의 살충제를 사용했다</a:t>
            </a:r>
            <a:r>
              <a:rPr lang="en-US" altLang="ko-KR" baseline="0" dirty="0" smtClean="0"/>
              <a:t>.  </a:t>
            </a:r>
            <a:r>
              <a:rPr lang="ko-KR" altLang="en-US" baseline="0" dirty="0" smtClean="0"/>
              <a:t>박사는 취학 전 아동 중 산기슭 출신 </a:t>
            </a:r>
            <a:r>
              <a:rPr lang="en-US" altLang="ko-KR" baseline="0" dirty="0" smtClean="0"/>
              <a:t>17</a:t>
            </a:r>
            <a:r>
              <a:rPr lang="ko-KR" altLang="en-US" baseline="0" dirty="0" smtClean="0"/>
              <a:t>명과 골짜기 출신 </a:t>
            </a:r>
            <a:r>
              <a:rPr lang="en-US" altLang="ko-KR" baseline="0" dirty="0" smtClean="0"/>
              <a:t>33</a:t>
            </a:r>
            <a:r>
              <a:rPr lang="ko-KR" altLang="en-US" baseline="0" dirty="0" smtClean="0"/>
              <a:t>명을 대상으로 살충제가 아이들 행동에 영향을 미치는지 알아보았다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골짜기 출신 아이들의 혈액과 모유에는 살충제가 많이 들어있었다</a:t>
            </a:r>
            <a:r>
              <a:rPr lang="en-US" altLang="ko-KR" baseline="0" dirty="0" smtClean="0"/>
              <a:t>. </a:t>
            </a:r>
          </a:p>
          <a:p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연구 결과 골짜기 아이들은 인지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기억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운동 능력에 문제가 있었다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기억력이 </a:t>
            </a:r>
            <a:r>
              <a:rPr lang="en-US" altLang="ko-KR" baseline="0" dirty="0" smtClean="0"/>
              <a:t>30</a:t>
            </a:r>
            <a:r>
              <a:rPr lang="ko-KR" altLang="en-US" baseline="0" dirty="0" smtClean="0"/>
              <a:t>분밖에 지속되지 않았고 체력도 떨어졌으며 가장 분명한 차이는 그림에서 들어났다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산기슭 아이들은 곡선을 이용해서 그렸고 단추나 소매 같은 옷차림도 정교하게 묘사했고 남자와 여자를 구별해서 그렸다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하지만 골짜기 아이들은 직선만 사용했고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산기슭에 사는 </a:t>
            </a:r>
            <a:r>
              <a:rPr lang="en-US" altLang="ko-KR" baseline="0" dirty="0" smtClean="0"/>
              <a:t>4~5</a:t>
            </a:r>
            <a:r>
              <a:rPr lang="ko-KR" altLang="en-US" baseline="0" dirty="0" smtClean="0"/>
              <a:t>세 아이들에 그림 수준밖에 안되었다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이처럼 사물을 보고 감각기관으로 받아들인 다음에 외부로 표현하는 능력에 문제가 있는 것을 </a:t>
            </a:r>
            <a:r>
              <a:rPr lang="en-US" altLang="ko-KR" baseline="0" dirty="0" smtClean="0"/>
              <a:t>‘</a:t>
            </a:r>
            <a:r>
              <a:rPr lang="ko-KR" altLang="en-US" baseline="0" dirty="0" smtClean="0"/>
              <a:t>통합장애</a:t>
            </a:r>
            <a:r>
              <a:rPr lang="en-US" altLang="ko-KR" baseline="0" dirty="0" smtClean="0"/>
              <a:t>’</a:t>
            </a:r>
            <a:r>
              <a:rPr lang="ko-KR" altLang="en-US" baseline="0" dirty="0" smtClean="0"/>
              <a:t>라 한다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58444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많은 심리학자들이 환경호르몬이 우리 아이들의 생각과 행동에 미치는 영향력에 대해서 연구하고 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임신 중에 </a:t>
            </a:r>
            <a:r>
              <a:rPr lang="ko-KR" altLang="en-US" dirty="0" err="1" smtClean="0"/>
              <a:t>폴리염화비페닐계</a:t>
            </a:r>
            <a:r>
              <a:rPr lang="ko-KR" altLang="en-US" dirty="0" smtClean="0"/>
              <a:t> 물질에 노출된 경우 태어난 아이들은 지능이 낮았다</a:t>
            </a:r>
            <a:r>
              <a:rPr lang="en-US" altLang="ko-KR" dirty="0" smtClean="0"/>
              <a:t>. 11</a:t>
            </a:r>
            <a:r>
              <a:rPr lang="ko-KR" altLang="en-US" dirty="0" smtClean="0"/>
              <a:t>살 아이들은 노출되지 않은 아이들보다 </a:t>
            </a:r>
            <a:r>
              <a:rPr lang="en-US" altLang="ko-KR" dirty="0" smtClean="0"/>
              <a:t>IQ</a:t>
            </a:r>
            <a:r>
              <a:rPr lang="ko-KR" altLang="en-US" dirty="0" smtClean="0"/>
              <a:t>점수가 </a:t>
            </a:r>
            <a:r>
              <a:rPr lang="en-US" altLang="ko-KR" dirty="0" smtClean="0"/>
              <a:t>6.2</a:t>
            </a:r>
            <a:r>
              <a:rPr lang="ko-KR" altLang="en-US" dirty="0" smtClean="0"/>
              <a:t>점 낮았고 기억력</a:t>
            </a:r>
            <a:r>
              <a:rPr lang="en-US" altLang="ko-KR" dirty="0" smtClean="0"/>
              <a:t>, </a:t>
            </a:r>
            <a:r>
              <a:rPr lang="ko-KR" altLang="en-US" dirty="0" smtClean="0"/>
              <a:t>집중력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인지력</a:t>
            </a:r>
            <a:r>
              <a:rPr lang="en-US" altLang="ko-KR" dirty="0" smtClean="0"/>
              <a:t>, </a:t>
            </a:r>
            <a:r>
              <a:rPr lang="ko-KR" altLang="en-US" dirty="0" smtClean="0"/>
              <a:t>독해력도 낮았다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흥미로운 점은 지능에 영향을 미치는 환경호르몬 농도가 </a:t>
            </a:r>
            <a:r>
              <a:rPr lang="en-US" altLang="ko-KR" dirty="0" smtClean="0"/>
              <a:t>11</a:t>
            </a:r>
            <a:r>
              <a:rPr lang="ko-KR" altLang="en-US" dirty="0" smtClean="0"/>
              <a:t>살 어린이의 혈액에 들어있는 농도가 아니라 태아적에 탯줄 혈액 속의 농도와 관계가 있다는 사실이다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이는 아이들의 지능을 떨어뜨리는 원인물질이 자궁속에 </a:t>
            </a:r>
            <a:r>
              <a:rPr lang="ko-KR" altLang="en-US" dirty="0" err="1" smtClean="0"/>
              <a:t>있을때</a:t>
            </a:r>
            <a:r>
              <a:rPr lang="ko-KR" altLang="en-US" dirty="0" smtClean="0"/>
              <a:t> 어머니의 몸으로부터 받은 환경호르몬이라는 것이다</a:t>
            </a:r>
            <a:r>
              <a:rPr lang="en-US" altLang="ko-KR" dirty="0" smtClean="0"/>
              <a:t>. IQ</a:t>
            </a:r>
            <a:r>
              <a:rPr lang="ko-KR" altLang="en-US" dirty="0" smtClean="0"/>
              <a:t>에 문제가 없더라도 아이들은 스트레스에 대한 반응이 과민하고 부정적으로 나타났다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이는 환경호르몬이 갑상선 호르몬을 방해하고 뇌 발달을 저해하기 때문에 다음과 같은 주의력 결핍</a:t>
            </a:r>
            <a:r>
              <a:rPr lang="en-US" altLang="ko-KR" dirty="0" smtClean="0"/>
              <a:t>, </a:t>
            </a:r>
            <a:r>
              <a:rPr lang="ko-KR" altLang="en-US" dirty="0" smtClean="0"/>
              <a:t>행동과다 장애</a:t>
            </a:r>
            <a:r>
              <a:rPr lang="en-US" altLang="ko-KR" dirty="0" smtClean="0"/>
              <a:t>, </a:t>
            </a:r>
            <a:r>
              <a:rPr lang="ko-KR" altLang="en-US" dirty="0" smtClean="0"/>
              <a:t>공격적인 성향도 유발하는 것으로 나타났다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41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727408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환경호르몬이 </a:t>
            </a:r>
            <a:r>
              <a:rPr lang="ko-KR" altLang="en-US" dirty="0" err="1" smtClean="0"/>
              <a:t>주목받기</a:t>
            </a:r>
            <a:r>
              <a:rPr lang="ko-KR" altLang="en-US" dirty="0" smtClean="0"/>
              <a:t> 시작한 이유는 남성들이 남성의 상징이라고 생각하는 생식력에 문제가 생겼기 때문이다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남성도 에스트로겐이 없으면 남성이 될 수 없다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하지만 에스트로겐은 많은데 상대적으로 </a:t>
            </a:r>
            <a:r>
              <a:rPr lang="ko-KR" altLang="en-US" dirty="0" err="1" smtClean="0"/>
              <a:t>안드로겐이</a:t>
            </a:r>
            <a:r>
              <a:rPr lang="ko-KR" altLang="en-US" dirty="0" smtClean="0"/>
              <a:t> 부족하면 남성적 특징이 감소하게 된다</a:t>
            </a:r>
            <a:r>
              <a:rPr lang="en-US" altLang="ko-KR" dirty="0" smtClean="0"/>
              <a:t>. </a:t>
            </a:r>
          </a:p>
          <a:p>
            <a:r>
              <a:rPr lang="en-US" altLang="ko-KR" dirty="0" smtClean="0"/>
              <a:t> </a:t>
            </a:r>
            <a:r>
              <a:rPr lang="ko-KR" altLang="en-US" dirty="0" smtClean="0"/>
              <a:t>환경호르몬에 오염된 </a:t>
            </a:r>
            <a:r>
              <a:rPr lang="ko-KR" altLang="en-US" dirty="0" err="1" smtClean="0"/>
              <a:t>플로리다주</a:t>
            </a:r>
            <a:r>
              <a:rPr lang="ko-KR" altLang="en-US" dirty="0" smtClean="0"/>
              <a:t> 호수의 악어들은 </a:t>
            </a:r>
            <a:r>
              <a:rPr lang="ko-KR" altLang="en-US" dirty="0" err="1" smtClean="0"/>
              <a:t>탈남성화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즉 수컷의 암컷화가 일어나고 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고환만 있고 음경이 없거나 음경이 작은 경우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또</a:t>
            </a:r>
            <a:r>
              <a:rPr lang="ko-KR" altLang="en-US" baseline="0" dirty="0" smtClean="0"/>
              <a:t> </a:t>
            </a:r>
            <a:r>
              <a:rPr lang="ko-KR" altLang="en-US" dirty="0" smtClean="0"/>
              <a:t>음경과 고환은 정상인데 여성 호르몬이 생산되는 </a:t>
            </a:r>
            <a:r>
              <a:rPr lang="ko-KR" altLang="en-US" dirty="0" err="1" smtClean="0"/>
              <a:t>경우등이다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환경에스트로겐 중에는 남성호르몬인 </a:t>
            </a:r>
            <a:r>
              <a:rPr lang="ko-KR" altLang="en-US" dirty="0" err="1" smtClean="0"/>
              <a:t>안드로겐을</a:t>
            </a:r>
            <a:r>
              <a:rPr lang="ko-KR" altLang="en-US" dirty="0" smtClean="0"/>
              <a:t> 방해하는 물질들이 많이 있다</a:t>
            </a:r>
            <a:r>
              <a:rPr lang="en-US" altLang="ko-KR" dirty="0" smtClean="0"/>
              <a:t>. </a:t>
            </a:r>
          </a:p>
          <a:p>
            <a:r>
              <a:rPr lang="en-US" altLang="ko-KR" dirty="0" smtClean="0"/>
              <a:t> </a:t>
            </a:r>
            <a:r>
              <a:rPr lang="ko-KR" altLang="en-US" dirty="0" smtClean="0"/>
              <a:t>영국에서도 암컷의 생식기를 가진 수컷 물고기들이 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플라스틱에서 나오는 </a:t>
            </a:r>
            <a:r>
              <a:rPr lang="ko-KR" altLang="en-US" dirty="0" err="1" smtClean="0"/>
              <a:t>노닐페놀</a:t>
            </a:r>
            <a:r>
              <a:rPr lang="en-US" altLang="ko-KR" dirty="0" smtClean="0"/>
              <a:t>,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또 피임약을 먹은 여성의 소변에서 나온 합성에스트로겐</a:t>
            </a:r>
            <a:r>
              <a:rPr lang="en-US" altLang="ko-KR" baseline="0" dirty="0" smtClean="0"/>
              <a:t>, DDT </a:t>
            </a:r>
            <a:r>
              <a:rPr lang="ko-KR" altLang="en-US" baseline="0" dirty="0" smtClean="0"/>
              <a:t>같은 살충제 등이 강물에 들어가면 그것을 먹은 물고기들에게서 그러한 현상이 나타나고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결국 사람에게도 그것이 돌아오게 된다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42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160927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성전환 뿐만 아니라 행동에도 문제가 생겼다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암컷과 함께 둥지를 트는 암컷 갈매기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즉 게이갈매기가 발견됐고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원인은 알 껍질을 뚫고 들어간 살충제였다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또  살충제가 묻은 먹이를 새끼들에게 먹이자 그런 먹이를 먹고 자란 암컷은 수컷처럼 행동하면서 수컷이 짝짓기를 위해 암컷들을 부르는 노래를 불렀고 정상적인 알을 낳지 못했으며 알에서 부화해도 새끼들이 정상적으로 자라지 못했다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임신한 쥐에게 다이옥신을 먹이자 새끼 </a:t>
            </a:r>
            <a:r>
              <a:rPr lang="ko-KR" altLang="en-US" dirty="0" err="1" smtClean="0"/>
              <a:t>수컷쥐가</a:t>
            </a:r>
            <a:r>
              <a:rPr lang="ko-KR" altLang="en-US" dirty="0" smtClean="0"/>
              <a:t> 암컷의 행동을 보였고 정자수도 절반밖에 되지 않았다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824376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화학 물질들이 </a:t>
            </a:r>
            <a:r>
              <a:rPr lang="ko-KR" altLang="en-US" dirty="0" err="1" smtClean="0"/>
              <a:t>비아그라를</a:t>
            </a:r>
            <a:r>
              <a:rPr lang="ko-KR" altLang="en-US" dirty="0" smtClean="0"/>
              <a:t> 탄생시켰는지도 모른다</a:t>
            </a:r>
            <a:r>
              <a:rPr lang="en-US" altLang="ko-KR" dirty="0" smtClean="0"/>
              <a:t>. 20</a:t>
            </a:r>
            <a:r>
              <a:rPr lang="ko-KR" altLang="en-US" dirty="0" smtClean="0"/>
              <a:t>년 동안 살균제인 </a:t>
            </a:r>
            <a:r>
              <a:rPr lang="ko-KR" altLang="en-US" dirty="0" err="1" smtClean="0"/>
              <a:t>케폰</a:t>
            </a:r>
            <a:r>
              <a:rPr lang="ko-KR" altLang="en-US" dirty="0" smtClean="0"/>
              <a:t> 제조 공장에 다닌 남성들에게서 성욕감퇴와 발기부전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정자수</a:t>
            </a:r>
            <a:r>
              <a:rPr lang="ko-KR" altLang="en-US" dirty="0" smtClean="0"/>
              <a:t> 감소가 나타났다</a:t>
            </a:r>
            <a:r>
              <a:rPr lang="en-US" altLang="ko-KR" dirty="0" smtClean="0"/>
              <a:t>. </a:t>
            </a:r>
          </a:p>
          <a:p>
            <a:r>
              <a:rPr lang="en-US" altLang="ko-KR" baseline="0" dirty="0" smtClean="0"/>
              <a:t> </a:t>
            </a:r>
            <a:r>
              <a:rPr lang="ko-KR" altLang="en-US" baseline="0" dirty="0" smtClean="0"/>
              <a:t>또한 과학자들은 남성이 태아 시기에 에스트로겐에 노출되어도 성인이 되어서 이와 같은 질환의 발생률이 높아진다는 연구 결과를 발표했다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45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25936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수많은 현대 여성들이 역사적으로 에스트로겐의 영향을 가장 많이 받으면서</a:t>
            </a:r>
            <a:r>
              <a:rPr lang="en-US" altLang="ko-KR" dirty="0" smtClean="0"/>
              <a:t>, </a:t>
            </a:r>
            <a:r>
              <a:rPr lang="ko-KR" altLang="en-US" dirty="0" smtClean="0"/>
              <a:t>그 어느 때보다도 훨씬 많은 </a:t>
            </a:r>
            <a:r>
              <a:rPr lang="ko-KR" altLang="en-US" dirty="0" err="1" smtClean="0"/>
              <a:t>배란일을</a:t>
            </a:r>
            <a:r>
              <a:rPr lang="ko-KR" altLang="en-US" dirty="0" smtClean="0"/>
              <a:t> 경험하고 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쉽게 말해 생리 회수가 현저하게 늘고 있다는 것이다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현대 여성들은 늦은 나이에 아이를 낳기 시작하며 낳는 아이들의 수도 적다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아예 낳지 않는 여성들도 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초경 시기는 더 앞당겨졌다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일생의</a:t>
            </a:r>
            <a:r>
              <a:rPr lang="ko-KR" altLang="en-US" baseline="0" dirty="0" smtClean="0"/>
              <a:t> 상당부분을 에스트로겐 신호에 둘러싸여 살게 된다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자연적으로도 이미 에스트로겐의 분비량이 늘어나 있는데 환경 에스트로겐에도 과다하게 노출되어 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피임약</a:t>
            </a:r>
            <a:r>
              <a:rPr lang="en-US" altLang="ko-KR" baseline="0" dirty="0" smtClean="0"/>
              <a:t>, </a:t>
            </a:r>
            <a:r>
              <a:rPr lang="ko-KR" altLang="en-US" baseline="0" dirty="0" err="1" smtClean="0"/>
              <a:t>배란유도제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폐경기 </a:t>
            </a:r>
            <a:r>
              <a:rPr lang="ko-KR" altLang="en-US" baseline="0" dirty="0" err="1" smtClean="0"/>
              <a:t>호르몬제까지</a:t>
            </a:r>
            <a:r>
              <a:rPr lang="en-US" altLang="ko-KR" baseline="0" dirty="0" smtClean="0"/>
              <a:t>...</a:t>
            </a:r>
          </a:p>
          <a:p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에스트로겐은 성장을 촉진하는 호르몬이다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자궁벽을 두껍게 만들고 임신과 수유를 위해 세포를 성장하게 만드는 호르몬이다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이런 에스트로겐의 양이 지나치게 늘어나면 세포가 비정상적으로 분열하고 성장하게 된다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곧 암의 가능성이 높아진다는 것이다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46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383103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여성은 남성보다 에스트로겐을 더 많이 분비하므로 에스트로겐으로 인한 질환에 더 민감하고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지방이 많아서 </a:t>
            </a:r>
            <a:r>
              <a:rPr lang="ko-KR" altLang="en-US" dirty="0" err="1" smtClean="0"/>
              <a:t>몸속에</a:t>
            </a:r>
            <a:r>
              <a:rPr lang="ko-KR" altLang="en-US" dirty="0" smtClean="0"/>
              <a:t> 더 많은 양의 환경호르몬을 저장하고 있으며 특히 유방과 난소에 많다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해독능력도 상대적으로 떨어지고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주부들같은</a:t>
            </a:r>
            <a:r>
              <a:rPr lang="ko-KR" altLang="en-US" dirty="0" smtClean="0"/>
              <a:t> 경우에 환경호르몬의 주 오염지인 집에 있는 시간이 더 많다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err="1" smtClean="0"/>
              <a:t>실예로</a:t>
            </a:r>
            <a:r>
              <a:rPr lang="ko-KR" altLang="en-US" dirty="0" smtClean="0"/>
              <a:t> 제초제를 뿌린 경기장에서 시합을 한 여학생들은 생리불순</a:t>
            </a:r>
            <a:r>
              <a:rPr lang="en-US" altLang="ko-KR" dirty="0" smtClean="0"/>
              <a:t>, </a:t>
            </a:r>
            <a:r>
              <a:rPr lang="ko-KR" altLang="en-US" dirty="0" smtClean="0"/>
              <a:t>과도한 출혈</a:t>
            </a:r>
            <a:r>
              <a:rPr lang="en-US" altLang="ko-KR" dirty="0" smtClean="0"/>
              <a:t>, </a:t>
            </a:r>
            <a:r>
              <a:rPr lang="ko-KR" altLang="en-US" dirty="0" smtClean="0"/>
              <a:t>근육통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인후염</a:t>
            </a:r>
            <a:r>
              <a:rPr lang="en-US" altLang="ko-KR" dirty="0" smtClean="0"/>
              <a:t>, </a:t>
            </a:r>
            <a:r>
              <a:rPr lang="ko-KR" altLang="en-US" dirty="0" smtClean="0"/>
              <a:t>피로와 같은 증상을 호소했다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제초제가 환경에스트로겐의 역할을 </a:t>
            </a:r>
            <a:r>
              <a:rPr lang="ko-KR" altLang="en-US" dirty="0" err="1" smtClean="0"/>
              <a:t>한것이다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47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161881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SBS</a:t>
            </a:r>
            <a:r>
              <a:rPr lang="ko-KR" altLang="en-US" dirty="0" err="1" smtClean="0"/>
              <a:t>스페셜에서한</a:t>
            </a:r>
            <a:r>
              <a:rPr lang="ko-KR" altLang="en-US" dirty="0" smtClean="0"/>
              <a:t> 실험에서 생리통이 유달리 심한 여성들의 </a:t>
            </a:r>
            <a:r>
              <a:rPr lang="ko-KR" altLang="en-US" dirty="0" err="1" smtClean="0"/>
              <a:t>혈액속에는</a:t>
            </a:r>
            <a:r>
              <a:rPr lang="ko-KR" altLang="en-US" dirty="0" smtClean="0"/>
              <a:t> 환경호르몬 수치가 매우 높게 나타났다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한달동안</a:t>
            </a:r>
            <a:r>
              <a:rPr lang="ko-KR" altLang="en-US" dirty="0" smtClean="0"/>
              <a:t> 플라스틱류나 살충제</a:t>
            </a:r>
            <a:r>
              <a:rPr lang="en-US" altLang="ko-KR" dirty="0" smtClean="0"/>
              <a:t>, </a:t>
            </a:r>
            <a:r>
              <a:rPr lang="ko-KR" altLang="en-US" dirty="0" smtClean="0"/>
              <a:t>합성 </a:t>
            </a:r>
            <a:r>
              <a:rPr lang="ko-KR" altLang="en-US" dirty="0" err="1" smtClean="0"/>
              <a:t>호르몬제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등 환경호르몬을 유발하는 인자들을 모두 제거하고 생활하게 하자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모든 참가자가 생리통이 현저하게 호전되었고</a:t>
            </a:r>
            <a:r>
              <a:rPr lang="en-US" altLang="ko-KR" baseline="0" dirty="0" smtClean="0"/>
              <a:t>, </a:t>
            </a:r>
            <a:r>
              <a:rPr lang="ko-KR" altLang="en-US" baseline="0" dirty="0" err="1" smtClean="0"/>
              <a:t>혈액속</a:t>
            </a:r>
            <a:r>
              <a:rPr lang="ko-KR" altLang="en-US" baseline="0" dirty="0" smtClean="0"/>
              <a:t> 환경호르몬수치도 매우 낮게 측정되었다</a:t>
            </a:r>
            <a:r>
              <a:rPr lang="en-US" altLang="ko-KR" baseline="0" dirty="0" smtClean="0"/>
              <a:t>. 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하지만 암을 유발하는 물질은 현재 혈액 농도와 관계없이 자궁 속에 있을 때 </a:t>
            </a:r>
            <a:r>
              <a:rPr lang="ko-KR" altLang="en-US" baseline="0" dirty="0" err="1" smtClean="0"/>
              <a:t>몸속으로</a:t>
            </a:r>
            <a:r>
              <a:rPr lang="ko-KR" altLang="en-US" baseline="0" dirty="0" smtClean="0"/>
              <a:t> 들어온 화학물질일 가능성도 있으므로 현재의 혈액검사로만 </a:t>
            </a:r>
            <a:r>
              <a:rPr lang="ko-KR" altLang="en-US" baseline="0" dirty="0" err="1" smtClean="0"/>
              <a:t>예측할수없다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또한 유방의 지방 속에 화학물질 농도는 혈액 속 농도보다 </a:t>
            </a:r>
            <a:r>
              <a:rPr lang="en-US" altLang="ko-KR" baseline="0" dirty="0" smtClean="0"/>
              <a:t>200~300</a:t>
            </a:r>
            <a:r>
              <a:rPr lang="ko-KR" altLang="en-US" baseline="0" dirty="0" smtClean="0"/>
              <a:t>배 이상 높으므로 혈액검사로만 판단하기는 어렵다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49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453748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여성들은 호르몬처럼 작용하는 약을 자주 먹는다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피임약은 임신을 </a:t>
            </a:r>
            <a:r>
              <a:rPr lang="ko-KR" altLang="en-US" dirty="0" err="1" smtClean="0"/>
              <a:t>막기위해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먹는약이고</a:t>
            </a:r>
            <a:r>
              <a:rPr lang="ko-KR" altLang="en-US" dirty="0" smtClean="0"/>
              <a:t> 배란 </a:t>
            </a:r>
            <a:r>
              <a:rPr lang="ko-KR" altLang="en-US" dirty="0" err="1" smtClean="0"/>
              <a:t>유도제는</a:t>
            </a:r>
            <a:r>
              <a:rPr lang="ko-KR" altLang="en-US" dirty="0" smtClean="0"/>
              <a:t> 임신하기 위해 먹는 약이다</a:t>
            </a:r>
            <a:r>
              <a:rPr lang="en-US" altLang="ko-KR" dirty="0" smtClean="0"/>
              <a:t>.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어린 나이에 오랫동안 피임약을 복용한 여성들은 유방암에 걸릴 확률이 높다는 연구 결과가 나왔다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피임약의 재료는 에스트로겐인데 이 물질은 여성의 소변에 섞여 하수구로 </a:t>
            </a:r>
            <a:r>
              <a:rPr lang="ko-KR" altLang="en-US" baseline="0" dirty="0" err="1" smtClean="0"/>
              <a:t>흘러들어간다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현재 </a:t>
            </a:r>
            <a:r>
              <a:rPr lang="ko-KR" altLang="en-US" baseline="0" dirty="0" err="1" smtClean="0"/>
              <a:t>정수장에는</a:t>
            </a:r>
            <a:r>
              <a:rPr lang="ko-KR" altLang="en-US" baseline="0" dirty="0" smtClean="0"/>
              <a:t> 에스트로겐 물질을 거르는 장치가 없다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따라서  누구나 피임약 속에 들어있던 에스트로겐 물질을 먹을 수 있다는 뜻이다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불임치료제로 먹는 </a:t>
            </a:r>
            <a:r>
              <a:rPr lang="ko-KR" altLang="en-US" baseline="0" dirty="0" err="1" smtClean="0"/>
              <a:t>배란유도제는</a:t>
            </a:r>
            <a:r>
              <a:rPr lang="ko-KR" altLang="en-US" baseline="0" dirty="0" smtClean="0"/>
              <a:t> 여성에게는 </a:t>
            </a:r>
            <a:r>
              <a:rPr lang="ko-KR" altLang="en-US" baseline="0" dirty="0" err="1" smtClean="0"/>
              <a:t>난소암을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자녀에게는 음경이상이나 요도기형을 일으킬 수 있다는 보고도 있다</a:t>
            </a:r>
            <a:r>
              <a:rPr lang="en-US" altLang="ko-KR" baseline="0" dirty="0" smtClean="0"/>
              <a:t>. </a:t>
            </a:r>
          </a:p>
          <a:p>
            <a:endParaRPr lang="en-US" altLang="ko-KR" baseline="0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50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903727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다이옥신이나 </a:t>
            </a:r>
            <a:r>
              <a:rPr lang="ko-KR" altLang="en-US" dirty="0" err="1" smtClean="0"/>
              <a:t>폴리염화비페닐계</a:t>
            </a:r>
            <a:r>
              <a:rPr lang="ko-KR" altLang="en-US" dirty="0" smtClean="0"/>
              <a:t> 물질 같은 환경호르몬들은 </a:t>
            </a:r>
            <a:r>
              <a:rPr lang="ko-KR" altLang="en-US" dirty="0" err="1" smtClean="0"/>
              <a:t>자궁내막증을</a:t>
            </a:r>
            <a:r>
              <a:rPr lang="ko-KR" altLang="en-US" dirty="0" smtClean="0"/>
              <a:t> 일으킨다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실제로 </a:t>
            </a:r>
            <a:r>
              <a:rPr lang="ko-KR" altLang="en-US" dirty="0" err="1" smtClean="0"/>
              <a:t>자궁내막증은</a:t>
            </a:r>
            <a:r>
              <a:rPr lang="ko-KR" altLang="en-US" dirty="0" smtClean="0"/>
              <a:t> 개발도상국보다는 이러한 물질을 많이 생산하는 선진국에 더 많이 발생한다</a:t>
            </a:r>
            <a:r>
              <a:rPr lang="en-US" altLang="ko-KR" dirty="0" smtClean="0"/>
              <a:t>. </a:t>
            </a:r>
          </a:p>
          <a:p>
            <a:r>
              <a:rPr lang="en-US" altLang="ko-KR" baseline="0" dirty="0" smtClean="0"/>
              <a:t> </a:t>
            </a:r>
          </a:p>
          <a:p>
            <a:r>
              <a:rPr lang="ko-KR" altLang="en-US" baseline="0" dirty="0" smtClean="0"/>
              <a:t>다이옥신은 자가면역반응도 일으키는데</a:t>
            </a:r>
            <a:r>
              <a:rPr lang="en-US" altLang="ko-KR" baseline="0" dirty="0" smtClean="0"/>
              <a:t>, [</a:t>
            </a:r>
            <a:r>
              <a:rPr lang="ko-KR" altLang="en-US" baseline="0" dirty="0" err="1" smtClean="0"/>
              <a:t>자궁내막증협회</a:t>
            </a:r>
            <a:r>
              <a:rPr lang="en-US" altLang="ko-KR" baseline="0" dirty="0" smtClean="0"/>
              <a:t>]</a:t>
            </a:r>
            <a:r>
              <a:rPr lang="ko-KR" altLang="en-US" baseline="0" dirty="0" smtClean="0"/>
              <a:t>에 따르면 자궁내막증으로 고생하는 여성들은 꽃가루나 음식은 물론이고 자신의 호르몬에서도 알레르기 반응을 보이며 천식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질 감염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등 면역력 저하로 인한 대부분의 질환으로 고생하고 있다고 한다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baseline="0" dirty="0" smtClean="0"/>
              <a:t>환경호르몬은 특정부위가 아니라 면역력을 억제하는 방법으로 다양한 문제를 일으키는 것이다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51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68118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환경호르몬은 여성의 초경을 빠르게 하고 에스트로겐에 노출되는 기간이 길어지므로 유방암 발병 가능성도 높아진다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태아 때 환경호르몬에 노출되면 유방암 원인인자에 더 민감하게 반응하게 하고 성인이 된 후 </a:t>
            </a:r>
            <a:r>
              <a:rPr lang="ko-KR" altLang="en-US" dirty="0" err="1" smtClean="0"/>
              <a:t>발병율을</a:t>
            </a:r>
            <a:r>
              <a:rPr lang="ko-KR" altLang="en-US" dirty="0" smtClean="0"/>
              <a:t> 높인다</a:t>
            </a:r>
            <a:r>
              <a:rPr lang="en-US" altLang="ko-KR" dirty="0" smtClean="0"/>
              <a:t>.</a:t>
            </a:r>
          </a:p>
          <a:p>
            <a:r>
              <a:rPr lang="ko-KR" altLang="en-US" dirty="0" err="1" smtClean="0"/>
              <a:t>자궁속에서</a:t>
            </a:r>
            <a:r>
              <a:rPr lang="ko-KR" altLang="en-US" dirty="0" smtClean="0"/>
              <a:t> 환경호르몬에 노출되면 태아의 유방세포가 암세포로 발전하기 쉬운 상태로 변한다는 연구 결과도 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특히 유방 조직이 한참 자라고 있는 아이들은 사탕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패스트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푸드</a:t>
            </a:r>
            <a:r>
              <a:rPr lang="ko-KR" altLang="en-US" dirty="0" smtClean="0"/>
              <a:t> 등의 가공식품에서 붉은색 </a:t>
            </a:r>
            <a:r>
              <a:rPr lang="en-US" altLang="ko-KR" dirty="0" smtClean="0"/>
              <a:t>3</a:t>
            </a:r>
            <a:r>
              <a:rPr lang="ko-KR" altLang="en-US" dirty="0" smtClean="0"/>
              <a:t>호를 많이 먹게 되는데 이것이 </a:t>
            </a:r>
            <a:r>
              <a:rPr lang="en-US" altLang="ko-KR" dirty="0" smtClean="0"/>
              <a:t>DNA</a:t>
            </a:r>
            <a:r>
              <a:rPr lang="ko-KR" altLang="en-US" dirty="0" smtClean="0"/>
              <a:t>를 손상시켜 유방암 인자를 높인다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여성들이 매일 바르는 립스틱 속 붉은색 </a:t>
            </a:r>
            <a:r>
              <a:rPr lang="en-US" altLang="ko-KR" dirty="0" smtClean="0"/>
              <a:t>3</a:t>
            </a:r>
            <a:r>
              <a:rPr lang="ko-KR" altLang="en-US" dirty="0" smtClean="0"/>
              <a:t>호도 마찬가지다</a:t>
            </a:r>
            <a:r>
              <a:rPr lang="en-US" altLang="ko-KR" dirty="0" smtClean="0"/>
              <a:t>. </a:t>
            </a:r>
            <a:endParaRPr lang="ko-KR" altLang="en-US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52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022703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오랫동안 인류를 괴롭혀 온 질환 중에는 환경호르몬의 영향으로 의심되는 질환들이 더 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내분비계와 </a:t>
            </a:r>
            <a:r>
              <a:rPr lang="ko-KR" altLang="en-US" dirty="0" err="1" smtClean="0"/>
              <a:t>뗄레야</a:t>
            </a:r>
            <a:r>
              <a:rPr lang="ko-KR" altLang="en-US" dirty="0" smtClean="0"/>
              <a:t> 뗄 수 없는 관계인 </a:t>
            </a:r>
            <a:r>
              <a:rPr lang="ko-KR" altLang="en-US" dirty="0" err="1" smtClean="0"/>
              <a:t>면역계</a:t>
            </a:r>
            <a:r>
              <a:rPr lang="ko-KR" altLang="en-US" dirty="0" smtClean="0"/>
              <a:t> 질환들이다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관절염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루푸스</a:t>
            </a:r>
            <a:r>
              <a:rPr lang="en-US" altLang="ko-KR" dirty="0" smtClean="0"/>
              <a:t>, </a:t>
            </a:r>
            <a:r>
              <a:rPr lang="ko-KR" altLang="en-US" dirty="0" smtClean="0"/>
              <a:t>등의 자가면역질환들이다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이것들은 면역 결핍증과 흔히 함께 나타나는데 각종 알레르기 질환이 이에 해당한다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환경호르몬이 알레르기 질환을 유발하는 </a:t>
            </a:r>
            <a:r>
              <a:rPr lang="en-US" altLang="ko-KR" dirty="0" err="1" smtClean="0"/>
              <a:t>IgE</a:t>
            </a:r>
            <a:r>
              <a:rPr lang="ko-KR" altLang="en-US" dirty="0" smtClean="0"/>
              <a:t>의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수치를 높인다는 사실이 드러났다</a:t>
            </a:r>
            <a:r>
              <a:rPr lang="en-US" altLang="ko-KR" baseline="0" dirty="0" smtClean="0"/>
              <a:t>. 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또한 노인들에게 미치는 영향력에 대한 연구 결과</a:t>
            </a:r>
            <a:r>
              <a:rPr lang="en-US" altLang="ko-KR" baseline="0" dirty="0" smtClean="0"/>
              <a:t>, </a:t>
            </a:r>
            <a:r>
              <a:rPr lang="ko-KR" altLang="en-US" baseline="0" dirty="0" err="1" smtClean="0"/>
              <a:t>폴리염화비페닐계</a:t>
            </a:r>
            <a:r>
              <a:rPr lang="ko-KR" altLang="en-US" baseline="0" dirty="0" smtClean="0"/>
              <a:t> 물질이 뇌의 </a:t>
            </a:r>
            <a:r>
              <a:rPr lang="ko-KR" altLang="en-US" baseline="0" dirty="0" err="1" smtClean="0"/>
              <a:t>도파민</a:t>
            </a:r>
            <a:r>
              <a:rPr lang="ko-KR" altLang="en-US" baseline="0" dirty="0" smtClean="0"/>
              <a:t> 수치를 떨어뜨려 파킨슨병을 유발하고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기억력을 떨어지게 한다고 한다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53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465661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영하의 날씨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얼어붙은 몸을 녹여주는 편의점 온장고의 따끈한 커피 한잔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그런데 카페인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(caffeine)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이나 폴리페놀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en-US" altLang="ko-K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polyphenol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같은 성분 외에 환경호르몬도 함께 마시고 있다면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캔 커피 내부의 코팅제로 쓰이는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에폭시수지의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원재료는 대중에게 환경호르몬으로 잘 알려진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비스페놀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모든 플라스틱 용기가 유해하다고 치부할 수 없지만 상당수 통조림과 캔음료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커피전문점의 일회용 컵 심지어는 종이 영수증에도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비스페놀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가 들어있다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그뿐만이 아니다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겨울철 불티나게 팔리는 고가의 아웃도어 제품의 방수 가공에도 환경호르몬의 일종인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과불화화합물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(PFCs)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 사용된다는 사실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일회용 커피 컵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샌드위치 포장지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배달 피자 박스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후라이팬과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같이 일상생활 중 흔히 접하는 소비재 역시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PFC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로부터 자유롭지 못하다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54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960450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1990</a:t>
            </a:r>
            <a:r>
              <a:rPr lang="ko-KR" altLang="en-US" dirty="0" smtClean="0"/>
              <a:t>년대에 미국에서는 </a:t>
            </a:r>
            <a:r>
              <a:rPr lang="en-US" altLang="ko-KR" dirty="0" smtClean="0"/>
              <a:t>24</a:t>
            </a:r>
            <a:r>
              <a:rPr lang="ko-KR" altLang="en-US" dirty="0" err="1" smtClean="0"/>
              <a:t>시간동안</a:t>
            </a:r>
            <a:r>
              <a:rPr lang="ko-KR" altLang="en-US" dirty="0" smtClean="0"/>
              <a:t> 한 사람이 오염 물질에 노출되는 정도를 장기간 측정했다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놀라운 사실은 공업단지에서 측정한 외부 오염 물질 노출 정도보다 집안에서 측정한 개인의 </a:t>
            </a:r>
            <a:r>
              <a:rPr lang="ko-KR" altLang="en-US" dirty="0" err="1" smtClean="0"/>
              <a:t>노출정도가</a:t>
            </a:r>
            <a:r>
              <a:rPr lang="ko-KR" altLang="en-US" dirty="0" smtClean="0"/>
              <a:t> </a:t>
            </a:r>
            <a:r>
              <a:rPr lang="en-US" altLang="ko-KR" dirty="0" smtClean="0"/>
              <a:t>10</a:t>
            </a:r>
            <a:r>
              <a:rPr lang="ko-KR" altLang="en-US" dirty="0" smtClean="0"/>
              <a:t>배</a:t>
            </a:r>
            <a:r>
              <a:rPr lang="en-US" altLang="ko-KR" dirty="0" smtClean="0"/>
              <a:t>~70</a:t>
            </a:r>
            <a:r>
              <a:rPr lang="ko-KR" altLang="en-US" dirty="0" smtClean="0"/>
              <a:t>배까지 높았다는 것이다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이는 화확 공장처럼 오염 물질이 많이 배출되는 공업 지역보다 집 내부가 훨씬 더 심각한 오염지라는 것을 의미한다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개인이 들고 다니던 측정기의 오염도 수치가 집안이나 외부에서 측정한 수치보다 </a:t>
            </a:r>
            <a:r>
              <a:rPr lang="en-US" altLang="ko-KR" dirty="0" smtClean="0"/>
              <a:t>50%</a:t>
            </a:r>
            <a:r>
              <a:rPr lang="ko-KR" altLang="en-US" dirty="0" smtClean="0"/>
              <a:t>이상 높았다</a:t>
            </a:r>
            <a:r>
              <a:rPr lang="en-US" altLang="ko-KR" dirty="0" smtClean="0"/>
              <a:t>.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개인의 주위를 자욱한 오염물질이 언제나 맴돌고 있는 모습의 만화 </a:t>
            </a:r>
            <a:r>
              <a:rPr lang="en-US" altLang="ko-KR" baseline="0" dirty="0" smtClean="0"/>
              <a:t>&lt;</a:t>
            </a:r>
            <a:r>
              <a:rPr lang="ko-KR" altLang="en-US" baseline="0" dirty="0" smtClean="0"/>
              <a:t>피넛</a:t>
            </a:r>
            <a:r>
              <a:rPr lang="en-US" altLang="ko-KR" baseline="0" dirty="0" smtClean="0"/>
              <a:t>&gt;</a:t>
            </a:r>
            <a:r>
              <a:rPr lang="ko-KR" altLang="en-US" baseline="0" dirty="0" smtClean="0"/>
              <a:t>에 나오는 피그펜과 </a:t>
            </a:r>
            <a:r>
              <a:rPr lang="ko-KR" altLang="en-US" baseline="0" dirty="0" err="1" smtClean="0"/>
              <a:t>비슷하다해서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피그펜</a:t>
            </a:r>
            <a:r>
              <a:rPr lang="ko-KR" altLang="en-US" baseline="0" dirty="0" smtClean="0"/>
              <a:t> 효과라고도 한다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55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250897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dirty="0" smtClean="0"/>
          </a:p>
          <a:p>
            <a:r>
              <a:rPr lang="ko-KR" altLang="en-US" dirty="0" smtClean="0"/>
              <a:t>그럼 환경호르몬을 피하는 예방법은 무엇일까</a:t>
            </a:r>
            <a:r>
              <a:rPr lang="en-US" altLang="ko-KR" dirty="0" smtClean="0"/>
              <a:t>? </a:t>
            </a:r>
            <a:r>
              <a:rPr lang="ko-KR" altLang="en-US" baseline="0" dirty="0" smtClean="0"/>
              <a:t> 이렇게 하면 될까</a:t>
            </a:r>
            <a:r>
              <a:rPr lang="en-US" altLang="ko-KR" baseline="0" dirty="0" smtClean="0"/>
              <a:t>?</a:t>
            </a:r>
          </a:p>
          <a:p>
            <a:endParaRPr lang="en-US" altLang="ko-KR" baseline="0" dirty="0" smtClean="0"/>
          </a:p>
          <a:p>
            <a:r>
              <a:rPr lang="ko-KR" altLang="en-US" dirty="0" smtClean="0"/>
              <a:t>환경호르몬들은 두피</a:t>
            </a:r>
            <a:r>
              <a:rPr lang="en-US" altLang="ko-KR" dirty="0" smtClean="0"/>
              <a:t>, </a:t>
            </a:r>
            <a:r>
              <a:rPr lang="ko-KR" altLang="en-US" dirty="0" smtClean="0"/>
              <a:t>생식기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정막</a:t>
            </a:r>
            <a:r>
              <a:rPr lang="ko-KR" altLang="en-US" dirty="0" smtClean="0"/>
              <a:t> 등</a:t>
            </a:r>
            <a:r>
              <a:rPr lang="ko-KR" altLang="en-US" baseline="0" dirty="0" smtClean="0"/>
              <a:t> 온몸을 통해서 계속해서 흡수되고 있다</a:t>
            </a:r>
            <a:r>
              <a:rPr lang="en-US" altLang="ko-KR" baseline="0" dirty="0" smtClean="0"/>
              <a:t>. </a:t>
            </a:r>
          </a:p>
          <a:p>
            <a:endParaRPr lang="en-US" altLang="ko-KR" baseline="0" dirty="0" smtClean="0"/>
          </a:p>
          <a:p>
            <a:r>
              <a:rPr lang="ko-KR" altLang="en-US" dirty="0" err="1" smtClean="0"/>
              <a:t>유기농</a:t>
            </a:r>
            <a:r>
              <a:rPr lang="ko-KR" altLang="en-US" dirty="0" smtClean="0"/>
              <a:t> 농산물을 먹고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인스턴트 음식은 삼가고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플라스틱 제품 사용을 줄이며</a:t>
            </a:r>
            <a:r>
              <a:rPr lang="en-US" altLang="ko-KR" dirty="0" smtClean="0"/>
              <a:t>,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쓰레기를 최대한 적게 만드는 등의 방법이 있다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56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118790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이미 </a:t>
            </a:r>
            <a:r>
              <a:rPr lang="ko-KR" altLang="en-US" dirty="0" err="1" smtClean="0"/>
              <a:t>몸안으로</a:t>
            </a:r>
            <a:r>
              <a:rPr lang="ko-KR" altLang="en-US" dirty="0" smtClean="0"/>
              <a:t> 들어온 환경호르몬은 어떻게 배출해야 하나</a:t>
            </a:r>
            <a:r>
              <a:rPr lang="en-US" altLang="ko-KR" dirty="0" smtClean="0"/>
              <a:t>?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물을 많이 마시고</a:t>
            </a:r>
            <a:r>
              <a:rPr lang="en-US" altLang="ko-KR" dirty="0" smtClean="0"/>
              <a:t>,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매일 땀을 흘려 운동을 하고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체질에 맞는 음식과 한약으로 독소를 계속해서 빼내야 한다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57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092109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지구는 </a:t>
            </a:r>
            <a:r>
              <a:rPr lang="ko-KR" altLang="en-US" baseline="0" dirty="0" smtClean="0"/>
              <a:t> 병들어 가고 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우리는 지구의 일부이다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반드시 부메랑 효과로 우리에게 다시 돌아오게 된다는 것을 명심해야 한다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58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128681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이미 물건을 사용했다면 분리수거를 철저히 </a:t>
            </a:r>
            <a:r>
              <a:rPr lang="ko-KR" altLang="en-US" dirty="0" err="1" smtClean="0"/>
              <a:t>해야한다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우리가 버린 화학 물질들은 곧바로 생태계 속으로 들어간 다음 하수도나 지하수를 거쳐 우리에게 </a:t>
            </a:r>
            <a:r>
              <a:rPr lang="ko-KR" altLang="en-US" dirty="0" err="1" smtClean="0"/>
              <a:t>다시돌아온다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화학 물질을 하수구에 버리는 일은 아주 커다란 범죄 행위다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환경호르몬에 대해서 관심을 가져야 하고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유기농</a:t>
            </a:r>
            <a:r>
              <a:rPr lang="ko-KR" altLang="en-US" dirty="0" smtClean="0"/>
              <a:t> 식품과 친환경제품들을 구매하고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환경호르몬을 배출하는 음식과 물건의 구매를 최대한 자제함으로써 기업들에게 건강한 제품을 </a:t>
            </a:r>
            <a:r>
              <a:rPr lang="ko-KR" altLang="en-US" dirty="0" err="1" smtClean="0"/>
              <a:t>만들것을</a:t>
            </a:r>
            <a:r>
              <a:rPr lang="ko-KR" altLang="en-US" dirty="0" smtClean="0"/>
              <a:t> 촉구해야 한다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환경호르몬에 대한 총체적인 연구가 국가 차원에서 이루어져야 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의료인</a:t>
            </a:r>
            <a:r>
              <a:rPr lang="en-US" altLang="ko-KR" dirty="0" smtClean="0"/>
              <a:t>, </a:t>
            </a:r>
            <a:r>
              <a:rPr lang="ko-KR" altLang="en-US" dirty="0" smtClean="0"/>
              <a:t>면역학자</a:t>
            </a:r>
            <a:r>
              <a:rPr lang="en-US" altLang="ko-KR" dirty="0" smtClean="0"/>
              <a:t>, </a:t>
            </a:r>
            <a:r>
              <a:rPr lang="ko-KR" altLang="en-US" dirty="0" smtClean="0"/>
              <a:t>내분비학자</a:t>
            </a:r>
            <a:r>
              <a:rPr lang="en-US" altLang="ko-KR" dirty="0" smtClean="0"/>
              <a:t>, </a:t>
            </a:r>
            <a:r>
              <a:rPr lang="ko-KR" altLang="en-US" dirty="0" smtClean="0"/>
              <a:t>독물학자</a:t>
            </a:r>
            <a:r>
              <a:rPr lang="en-US" altLang="ko-KR" dirty="0" smtClean="0"/>
              <a:t>, </a:t>
            </a:r>
            <a:r>
              <a:rPr lang="ko-KR" altLang="en-US" dirty="0" smtClean="0"/>
              <a:t>기술자</a:t>
            </a:r>
            <a:r>
              <a:rPr lang="ko-KR" altLang="en-US" baseline="0" dirty="0" smtClean="0"/>
              <a:t> 등 다방면의 전문가들이 함께 공동연구를 진행해야 할 것이다</a:t>
            </a:r>
            <a:r>
              <a:rPr lang="en-US" altLang="ko-KR" baseline="0" dirty="0" smtClean="0"/>
              <a:t>. 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59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457658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EF90F-4E09-4184-844C-1C200281D3D3}" type="slidenum">
              <a:rPr lang="ko-KR" altLang="en-US" smtClean="0"/>
              <a:pPr/>
              <a:t>60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384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519307-0FAD-427B-9A4F-80C5E7E23FA9}" type="datetimeFigureOut">
              <a:rPr lang="ko-KR" altLang="en-US" smtClean="0"/>
              <a:pPr/>
              <a:t>2016-04-19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7399A2-649C-4591-AE31-3168D0BFD5EF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직사각형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직사각형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직사각형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직사각형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56" name="직사각형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직사각형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직사각형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직사각형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519307-0FAD-427B-9A4F-80C5E7E23FA9}" type="datetimeFigureOut">
              <a:rPr lang="ko-KR" altLang="en-US" smtClean="0"/>
              <a:pPr/>
              <a:t>2016-04-19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7399A2-649C-4591-AE31-3168D0BFD5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자유형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자유형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자유형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자유형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자유형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자유형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자유형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자유형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자유형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자유형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자유형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자유형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자유형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자유형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자유형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519307-0FAD-427B-9A4F-80C5E7E23FA9}" type="datetimeFigureOut">
              <a:rPr lang="ko-KR" altLang="en-US" smtClean="0"/>
              <a:pPr/>
              <a:t>2016-04-19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7399A2-649C-4591-AE31-3168D0BFD5EF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직사각형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직사각형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519307-0FAD-427B-9A4F-80C5E7E23FA9}" type="datetimeFigureOut">
              <a:rPr lang="ko-KR" altLang="en-US" smtClean="0"/>
              <a:pPr/>
              <a:t>2016-04-19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7399A2-649C-4591-AE31-3168D0BFD5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519307-0FAD-427B-9A4F-80C5E7E23FA9}" type="datetimeFigureOut">
              <a:rPr lang="ko-KR" altLang="en-US" smtClean="0"/>
              <a:pPr/>
              <a:t>2016-04-19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7399A2-649C-4591-AE31-3168D0BFD5EF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직사각형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직사각형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직사각형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직사각형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직사각형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직사각형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직사각형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직사각형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519307-0FAD-427B-9A4F-80C5E7E23FA9}" type="datetimeFigureOut">
              <a:rPr lang="ko-KR" altLang="en-US" smtClean="0"/>
              <a:pPr/>
              <a:t>2016-04-19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7399A2-649C-4591-AE31-3168D0BFD5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519307-0FAD-427B-9A4F-80C5E7E23FA9}" type="datetimeFigureOut">
              <a:rPr lang="ko-KR" altLang="en-US" smtClean="0"/>
              <a:pPr/>
              <a:t>2016-04-19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7399A2-649C-4591-AE31-3168D0BFD5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519307-0FAD-427B-9A4F-80C5E7E23FA9}" type="datetimeFigureOut">
              <a:rPr lang="ko-KR" altLang="en-US" smtClean="0"/>
              <a:pPr/>
              <a:t>2016-04-19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7399A2-649C-4591-AE31-3168D0BFD5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직선 연결선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그룹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직선 연결선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grpSp>
        <p:nvGrpSpPr>
          <p:cNvPr id="14" name="그룹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직선 연결선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그룹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직선 연결선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A0519307-0FAD-427B-9A4F-80C5E7E23FA9}" type="datetimeFigureOut">
              <a:rPr lang="ko-KR" altLang="en-US" smtClean="0"/>
              <a:pPr/>
              <a:t>2016-04-19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957399A2-649C-4591-AE31-3168D0BFD5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519307-0FAD-427B-9A4F-80C5E7E23FA9}" type="datetimeFigureOut">
              <a:rPr lang="ko-KR" altLang="en-US" smtClean="0"/>
              <a:pPr/>
              <a:t>2016-04-19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7399A2-649C-4591-AE31-3168D0BFD5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519307-0FAD-427B-9A4F-80C5E7E23FA9}" type="datetimeFigureOut">
              <a:rPr lang="ko-KR" altLang="en-US" smtClean="0"/>
              <a:pPr/>
              <a:t>2016-04-19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7399A2-649C-4591-AE31-3168D0BFD5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직사각형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직사각형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직사각형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0519307-0FAD-427B-9A4F-80C5E7E23FA9}" type="datetimeFigureOut">
              <a:rPr lang="ko-KR" altLang="en-US" smtClean="0"/>
              <a:pPr/>
              <a:t>2016-04-19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957399A2-649C-4591-AE31-3168D0BFD5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1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1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1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1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1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1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1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1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1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1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kr/url?sa=i&amp;rct=j&amp;q=&amp;esrc=s&amp;source=imgres&amp;cd=&amp;cad=rja&amp;uact=8&amp;ved=0ahUKEwjr6_ru5orMAhXFG5QKHc1-ATwQjRwIBw&amp;url=http://blog.daum.net/_blog/BlogTypeView.do?blogid=0P4N7&amp;articleno=1755&amp;psig=AFQjCNEjpFgynGI5wB4gtqmTZqrQ8vn7KA&amp;ust=1460608986590688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hyperlink" Target="http://www.google.co.kr/url?sa=i&amp;rct=j&amp;q=&amp;esrc=s&amp;source=imgres&amp;cd=&amp;cad=rja&amp;uact=8&amp;ved=0ahUKEwiGx8vY54rMAhWBE5QKHckMCN8QjRwIBw&amp;url=http://study.zum.com/book/14346&amp;psig=AFQjCNHLOfyTR3AjuKUqhVksLtBtvfJhsQ&amp;ust=1460609271344464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hyperlink" Target="http://www.google.co.kr/url?sa=i&amp;rct=j&amp;q=&amp;esrc=s&amp;source=imgres&amp;cd=&amp;cad=rja&amp;uact=8&amp;ved=0ahUKEwjVl4X64IrMAhULi5QKHX5aAuQQjRwIBw&amp;url=http://moveslow.tistory.com/85&amp;psig=AFQjCNFPj7uzMgvDL1E7yXwZNX-ofxnMDw&amp;ust=1460607461124954" TargetMode="External"/><Relationship Id="rId5" Type="http://schemas.openxmlformats.org/officeDocument/2006/relationships/image" Target="../media/image11.jpeg"/><Relationship Id="rId4" Type="http://schemas.openxmlformats.org/officeDocument/2006/relationships/hyperlink" Target="http://www.google.co.kr/url?sa=i&amp;rct=j&amp;q=&amp;esrc=s&amp;source=imgres&amp;cd=&amp;cad=rja&amp;uact=8&amp;ved=0ahUKEwjx65PI4IrMAhXGsJQKHfIlBZQQjRwIBw&amp;url=http://blog.daum.net/_blog/BlogTypeView.do?blogid=0BiGu&amp;articleno=16460068&amp;psig=AFQjCNHCmuYaQ5RENMdv2685l9_iYAsAgA&amp;ust=1460607357944472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.kr/url?sa=i&amp;rct=j&amp;q=&amp;esrc=s&amp;source=imgres&amp;cd=&amp;cad=rja&amp;uact=8&amp;ved=0ahUKEwjMk9r044rMAhWJFJQKHe3UAxkQjRwIBw&amp;url=http://koreacars.org/16463/&amp;psig=AFQjCNFMQnc5bMHTpkfmzwRI2B8HWD5tUw&amp;ust=1460608220648636" TargetMode="External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hyperlink" Target="http://www.google.co.kr/url?sa=i&amp;rct=j&amp;q=&amp;esrc=s&amp;source=imgres&amp;cd=&amp;cad=rja&amp;uact=8&amp;ved=0ahUKEwiZt-Tq4orMAhVFmpQKHUD6CL0QjRwIBw&amp;url=http://hardwarestore.kr/product/detail.html?product_no=850&amp;psig=AFQjCNF9DF5Rzxfh4Hi_iy6Kpw-ZL-KMng&amp;ust=1460607966948451" TargetMode="External"/><Relationship Id="rId5" Type="http://schemas.openxmlformats.org/officeDocument/2006/relationships/image" Target="../media/image14.jpeg"/><Relationship Id="rId4" Type="http://schemas.openxmlformats.org/officeDocument/2006/relationships/hyperlink" Target="http://www.google.co.kr/url?sa=i&amp;rct=j&amp;q=&amp;esrc=s&amp;source=imgres&amp;cd=&amp;cad=rja&amp;uact=8&amp;ved=0ahUKEwjbyMXy4orMAhWBu5QKHbalB4YQjRwIBw&amp;url=http://www.motorian.kr/?p=2493&amp;psig=AFQjCNEf1hJneH9GPF1bxXcIBxBF5J5HKA&amp;ust=1460607890831132" TargetMode="External"/><Relationship Id="rId9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hyperlink" Target="http://www.google.co.kr/url?sa=i&amp;rct=j&amp;q=&amp;esrc=s&amp;source=imgres&amp;cd=&amp;cad=rja&amp;uact=8&amp;ved=0ahUKEwjNzvfe74rMAhUEp5QKHbxKAWIQjRwIBw&amp;url=http://chulsa.kr/2542310&amp;psig=AFQjCNG-w1uLDoyCo_exd_ieMed4pc37nQ&amp;ust=1460611431313562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23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5" Type="http://schemas.openxmlformats.org/officeDocument/2006/relationships/image" Target="../media/image25.png"/><Relationship Id="rId4" Type="http://schemas.openxmlformats.org/officeDocument/2006/relationships/image" Target="../media/image24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openxmlformats.org/officeDocument/2006/relationships/image" Target="../media/image26.jpeg"/><Relationship Id="rId4" Type="http://schemas.openxmlformats.org/officeDocument/2006/relationships/hyperlink" Target="http://www.google.co.kr/url?sa=i&amp;rct=j&amp;q=&amp;esrc=s&amp;source=imgres&amp;cd=&amp;cad=rja&amp;uact=8&amp;ved=0ahUKEwjExd7jk4vMAhWILpQKHVPnAX4QjRwIBw&amp;url=http://www.koreatimes.com/article/545227&amp;psig=AFQjCNFnIZJGDaYmx3n2Aqkj4ya9goU6ww&amp;ust=1460621107387720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kr/url?sa=i&amp;rct=j&amp;q=&amp;esrc=s&amp;source=imgres&amp;cd=&amp;cad=rja&amp;uact=8&amp;ved=0ahUKEwjOtsba-4rMAhVSv5QKHdA6BcsQjRwIBw&amp;url=http://news.joins.com/article/5304841&amp;psig=AFQjCNGcwwoi4uXzDGVGxsozx03hozyGlQ&amp;ust=1460614607096730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kr/url?sa=i&amp;rct=j&amp;q=&amp;esrc=s&amp;source=imgres&amp;cd=&amp;cad=rja&amp;uact=8&amp;ved=&amp;url=http://www.ilbe.com/4847488041&amp;psig=AFQjCNGI5r0J2st7NK0Q933byNODyPjxOw&amp;ust=1460614347410166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2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kr/url?sa=i&amp;rct=j&amp;q=&amp;esrc=s&amp;source=imgres&amp;cd=&amp;cad=rja&amp;uact=8&amp;ved=0ahUKEwj5u_ufiYvMAhXGkZQKHYU7A_IQjRwIBw&amp;url=http://amazonholic.tistory.com/entry/10%EA%B0%80%EC%A7%80-%EB%AA%A8%EC%9C%A0%EC%88%98%EC%9C%A0-%EB%AC%B8%EC%A0%9C%EB%93%A4-%ED%9D%94%ED%95%9C-%EB%AA%A8%EC%9C%A0%EC%88%98%EC%9C%A0-%ED%9E%98%EB%93%A0-%EC%A0%90%EB%93%A4&amp;psig=AFQjCNEGJsPbsQKCTqAc84Yh-0P21-rdbQ&amp;ust=1460618279499448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kr/url?sa=i&amp;rct=j&amp;q=&amp;esrc=s&amp;source=imgres&amp;cd=&amp;cad=rja&amp;uact=8&amp;ved=0ahUKEwiVm72LkIvMAhWGLpQKHcpTBqoQjRwIBw&amp;url=http://amazonholic.tistory.com/archive/20130304&amp;psig=AFQjCNGzavV7Kf_POkka5cVZ08m9g7Hbyg&amp;ust=1460620111268226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kr/url?sa=i&amp;rct=j&amp;q=&amp;esrc=s&amp;source=imgres&amp;cd=&amp;cad=rja&amp;uact=8&amp;ved=0ahUKEwiGyeqokovMAhXHo5QKHSUsDa0QjRwIBw&amp;url=http://blog.naver.com/PostView.nhn?blogId=toy2me&amp;logNo=220654498979&amp;parentCategoryNo=&amp;categoryNo=23&amp;viewDate=&amp;isShowPopularPosts=true&amp;from=search&amp;psig=AFQjCNFeNarDmY9N_Rk3FJ7BkVC-8kNQ0Q&amp;ust=1460620707111818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hyperlink" Target="http://www.google.co.kr/url?sa=i&amp;rct=j&amp;q=&amp;esrc=s&amp;source=imgres&amp;cd=&amp;cad=rja&amp;uact=8&amp;ved=0ahUKEwiL-MfIkovMAhWIm5QKHXnlDykQjRwIBw&amp;url=http://kihoonkim.tistory.com/category&amp;psig=AFQjCNFwqd3DLmErrI0syGU2ZHS3T0IdJA&amp;ust=1460620781113539" TargetMode="External"/><Relationship Id="rId4" Type="http://schemas.openxmlformats.org/officeDocument/2006/relationships/image" Target="../media/image37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7" Type="http://schemas.openxmlformats.org/officeDocument/2006/relationships/image" Target="../media/image4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4" Type="http://schemas.openxmlformats.org/officeDocument/2006/relationships/image" Target="../media/image48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image" Target="../media/image5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7" Type="http://schemas.openxmlformats.org/officeDocument/2006/relationships/image" Target="../media/image5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kr/url?sa=i&amp;rct=j&amp;q=&amp;esrc=s&amp;source=imgres&amp;cd=&amp;cad=rja&amp;uact=8&amp;ved=0ahUKEwiwuPOfhY7MAhUhHaYKHUPYCucQjRwIBw&amp;url=http://www.imagestudio.co.kr/Contents/Contents.asp?DirName=clinic01&amp;FileName=clinic01_01&amp;psig=AFQjCNEI9e0G3aFheyPst68fQyBT1hJBSQ&amp;ust=1460720282960681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gif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notesSlide" Target="../notesSlides/notesSlide48.xml"/><Relationship Id="rId7" Type="http://schemas.openxmlformats.org/officeDocument/2006/relationships/image" Target="../media/image5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6" Type="http://schemas.openxmlformats.org/officeDocument/2006/relationships/hyperlink" Target="http://www.google.co.kr/url?sa=i&amp;rct=j&amp;q=&amp;esrc=s&amp;source=imgres&amp;cd=&amp;cad=rja&amp;uact=8&amp;ved=0ahUKEwj36N_ThY7MAhWjLqYKHSpBDNIQjRwIBw&amp;url=http://www.domin.co.kr/news/articleView.html?idxno=1010375&amp;psig=AFQjCNGOvrScQWXseYJOg7q5CaosFfBLpg&amp;ust=1460720395190616" TargetMode="External"/><Relationship Id="rId5" Type="http://schemas.openxmlformats.org/officeDocument/2006/relationships/image" Target="../media/image58.jpeg"/><Relationship Id="rId4" Type="http://schemas.openxmlformats.org/officeDocument/2006/relationships/hyperlink" Target="http://www.google.co.kr/url?sa=i&amp;rct=j&amp;q=&amp;esrc=s&amp;source=imgres&amp;cd=&amp;cad=rja&amp;uact=8&amp;ved=0ahUKEwjukqTVhY7MAhUCIaYKHZfrDf0QjRwIBw&amp;url=http://blog.daum.net/veok/3389&amp;psig=AFQjCNGwmCXcYHcGt9SMSKkCZ9lv903Kcw&amp;ust=1460720398359398" TargetMode="External"/><Relationship Id="rId9" Type="http://schemas.openxmlformats.org/officeDocument/2006/relationships/image" Target="../media/image6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6" Type="http://schemas.openxmlformats.org/officeDocument/2006/relationships/image" Target="../media/image66.pn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7" Type="http://schemas.openxmlformats.org/officeDocument/2006/relationships/image" Target="../media/image68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6" Type="http://schemas.openxmlformats.org/officeDocument/2006/relationships/hyperlink" Target="http://www.google.co.kr/url?sa=i&amp;rct=j&amp;q=&amp;esrc=s&amp;source=imgres&amp;cd=&amp;cad=rja&amp;uact=8&amp;ved=0ahUKEwi9r-3LiI7MAhWl56YKHRO6Ab4QjRwIBw&amp;url=http://www.hanarm.cc/subhtml/sub0401.php&amp;psig=AFQjCNGHoaC9QiNwh1g9KMSjELz6vm1xkw&amp;ust=1460720689445577" TargetMode="External"/><Relationship Id="rId5" Type="http://schemas.openxmlformats.org/officeDocument/2006/relationships/image" Target="../media/image67.jpeg"/><Relationship Id="rId4" Type="http://schemas.openxmlformats.org/officeDocument/2006/relationships/hyperlink" Target="http://www.google.co.kr/url?sa=i&amp;rct=j&amp;q=&amp;esrc=s&amp;source=imgres&amp;cd=&amp;cad=rja&amp;uact=8&amp;ved=0ahUKEwiChZSLh47MAhVjJqYKHe_bBMkQjRwIBw&amp;url=http://www.atopyzerosuwon.or.kr/html/?pmode=subpage&amp;MMC_pid=156&amp;spSeq=22&amp;psig=AFQjCNFAiCDNELT8GGWXOK_Ds8dWHxZlUw&amp;ust=1460720695929043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7" Type="http://schemas.openxmlformats.org/officeDocument/2006/relationships/image" Target="../media/image7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hyperlink" Target="http://www.google.co.kr/url?sa=i&amp;rct=j&amp;q=&amp;esrc=s&amp;source=imgres&amp;cd=&amp;cad=rja&amp;uact=8&amp;ved=0ahUKEwiDvOC_j47MAhViOKYKHRbSDTEQjRwIBw&amp;url=http://blog.daum.net/byon/101&amp;psig=AFQjCNFNbW7Vr3pELBGafOuDRUCCvbP14w&amp;ust=1460723037452119" TargetMode="Externa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.kr/url?sa=i&amp;rct=j&amp;q=&amp;esrc=s&amp;source=imgres&amp;cd=&amp;cad=rja&amp;uact=8&amp;ved=0ahUKEwjwqr69jY7MAhUk26YKHQ2pB_YQjRwIBw&amp;url=http://m.blog.naver.com/ninapie/150189779471&amp;psig=AFQjCNFDEfFl572er63NCI8eKPNAwBGaew&amp;ust=1460722495916638" TargetMode="External"/><Relationship Id="rId3" Type="http://schemas.openxmlformats.org/officeDocument/2006/relationships/notesSlide" Target="../notesSlides/notesSlide53.xml"/><Relationship Id="rId7" Type="http://schemas.openxmlformats.org/officeDocument/2006/relationships/image" Target="../media/image7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6" Type="http://schemas.openxmlformats.org/officeDocument/2006/relationships/hyperlink" Target="http://www.google.co.kr/url?sa=i&amp;rct=j&amp;q=&amp;esrc=s&amp;source=imgres&amp;cd=&amp;cad=rja&amp;uact=8&amp;ved=0ahUKEwj1qvTHjI7MAhUBrqYKHbrUAkgQjRwIBw&amp;url=http://blog.mothersafe.or.kr/1610&amp;psig=AFQjCNGYSJkJ2uhLVT2cEqZ-fT2ePj9LuQ&amp;ust=1460722249375554" TargetMode="External"/><Relationship Id="rId5" Type="http://schemas.openxmlformats.org/officeDocument/2006/relationships/image" Target="../media/image72.jpeg"/><Relationship Id="rId4" Type="http://schemas.openxmlformats.org/officeDocument/2006/relationships/hyperlink" Target="http://www.google.co.kr/url?sa=i&amp;rct=j&amp;q=&amp;esrc=s&amp;source=imgres&amp;cd=&amp;cad=rja&amp;uact=8&amp;ved=0ahUKEwiLg-ejjI7MAhVl6aYKHapZDO0QjRwIBw&amp;url=http://jjabba.tistory.com/241&amp;psig=AFQjCNHTPQsjvsdA4jddMQ4BBSpkOGHg_g&amp;ust=1460722173017580" TargetMode="External"/><Relationship Id="rId9" Type="http://schemas.openxmlformats.org/officeDocument/2006/relationships/image" Target="../media/image74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7" Type="http://schemas.openxmlformats.org/officeDocument/2006/relationships/image" Target="../media/image7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6" Type="http://schemas.openxmlformats.org/officeDocument/2006/relationships/hyperlink" Target="http://www.google.co.kr/url?sa=i&amp;rct=j&amp;q=&amp;esrc=s&amp;source=imgres&amp;cd=&amp;cad=rja&amp;uact=8&amp;ved=0ahUKEwiT0oCXkI7MAhWo2KYKHW61Ag4QjRwIBw&amp;url=http://www.wikitree.co.kr/main/ann_ring.php?id=104411&amp;alid=136986&amp;psig=AFQjCNFNbW7Vr3pELBGafOuDRUCCvbP14w&amp;ust=1460723037452119" TargetMode="External"/><Relationship Id="rId5" Type="http://schemas.openxmlformats.org/officeDocument/2006/relationships/image" Target="../media/image75.jpeg"/><Relationship Id="rId4" Type="http://schemas.openxmlformats.org/officeDocument/2006/relationships/hyperlink" Target="http://www.google.co.kr/url?sa=i&amp;rct=j&amp;q=&amp;esrc=s&amp;source=imgres&amp;cd=&amp;cad=rja&amp;uact=8&amp;ved=0ahUKEwiT0oCXkI7MAhWo2KYKHW61Ag4QjRwIBw&amp;url=http://blog.skenergy.com/420&amp;psig=AFQjCNFNbW7Vr3pELBGafOuDRUCCvbP14w&amp;ust=1460723037452119" TargetMode="Externa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kr/url?sa=i&amp;rct=j&amp;q=&amp;esrc=s&amp;source=imgres&amp;cd=&amp;cad=rja&amp;uact=8&amp;ved=0ahUKEwj60e3sho7MAhWFJqYKHaHkDKYQjRwIBw&amp;url=http://www.ecofuturenetwork.co.kr/news/articleView.html?idxno=10347&amp;psig=AFQjCNGbpsYtMhPkdkVvlxzDiMkMGv-l3w&amp;ust=1460720716071872" TargetMode="Externa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7.jpe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179202" name="Picture 2" descr="http://cfile30.uf.tistory.com/image/190AEE054B0F15243A9AA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628800"/>
            <a:ext cx="7772400" cy="1971651"/>
          </a:xfrm>
        </p:spPr>
        <p:txBody>
          <a:bodyPr>
            <a:normAutofit/>
          </a:bodyPr>
          <a:lstStyle/>
          <a:p>
            <a:r>
              <a:rPr lang="ko-KR" altLang="en-US" sz="6000" dirty="0" smtClean="0">
                <a:latin typeface="HY목판L" pitchFamily="18" charset="-127"/>
                <a:ea typeface="HY목판L" pitchFamily="18" charset="-127"/>
              </a:rPr>
              <a:t>환경호르몬</a:t>
            </a:r>
            <a:endParaRPr lang="ko-KR" altLang="en-US" sz="6000" dirty="0">
              <a:latin typeface="HY목판L" pitchFamily="18" charset="-127"/>
              <a:ea typeface="HY목판L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95536" y="3886200"/>
            <a:ext cx="8280920" cy="17526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ko-KR" altLang="en-US" sz="4600" dirty="0" smtClean="0"/>
              <a:t>  ‘</a:t>
            </a:r>
            <a:r>
              <a:rPr lang="ko-KR" altLang="en-US" sz="4600" dirty="0">
                <a:latin typeface="HY목판L" pitchFamily="18" charset="-127"/>
                <a:ea typeface="HY목판L" pitchFamily="18" charset="-127"/>
              </a:rPr>
              <a:t>한줌의 예방이 다량의 치료보다 낫다’ </a:t>
            </a:r>
            <a:endParaRPr lang="en-US" altLang="ko-KR" sz="4600" dirty="0" smtClean="0">
              <a:latin typeface="HY목판L" pitchFamily="18" charset="-127"/>
              <a:ea typeface="HY목판L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4600" dirty="0" smtClean="0">
                <a:latin typeface="HY목판L" pitchFamily="18" charset="-127"/>
                <a:ea typeface="HY목판L" pitchFamily="18" charset="-127"/>
              </a:rPr>
              <a:t>-</a:t>
            </a:r>
            <a:r>
              <a:rPr lang="ko-KR" altLang="en-US" sz="3600" dirty="0" err="1">
                <a:latin typeface="HY목판L" pitchFamily="18" charset="-127"/>
                <a:ea typeface="HY목판L" pitchFamily="18" charset="-127"/>
              </a:rPr>
              <a:t>벤자민</a:t>
            </a:r>
            <a:r>
              <a:rPr lang="ko-KR" altLang="en-US" sz="3600" dirty="0">
                <a:latin typeface="HY목판L" pitchFamily="18" charset="-127"/>
                <a:ea typeface="HY목판L" pitchFamily="18" charset="-127"/>
              </a:rPr>
              <a:t> </a:t>
            </a:r>
            <a:r>
              <a:rPr lang="ko-KR" altLang="en-US" sz="3600" dirty="0" err="1">
                <a:latin typeface="HY목판L" pitchFamily="18" charset="-127"/>
                <a:ea typeface="HY목판L" pitchFamily="18" charset="-127"/>
              </a:rPr>
              <a:t>프랭클린</a:t>
            </a:r>
            <a:endParaRPr lang="ko-KR" altLang="en-US" sz="3600" dirty="0">
              <a:latin typeface="HY목판L" pitchFamily="18" charset="-127"/>
              <a:ea typeface="HY목판L" pitchFamily="18" charset="-127"/>
            </a:endParaRPr>
          </a:p>
          <a:p>
            <a:endParaRPr lang="en-US" altLang="ko-KR" sz="6000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ko-KR" altLang="en-US" sz="3600" dirty="0" smtClean="0">
                <a:latin typeface="HY강B" pitchFamily="18" charset="-127"/>
                <a:ea typeface="HY강B" pitchFamily="18" charset="-127"/>
              </a:rPr>
              <a:t>환경호르몬이란 무엇인가</a:t>
            </a:r>
            <a:endParaRPr lang="en-US" altLang="ko-KR" sz="3600" dirty="0" smtClean="0">
              <a:latin typeface="HY강B" pitchFamily="18" charset="-127"/>
              <a:ea typeface="HY강B" pitchFamily="18" charset="-127"/>
            </a:endParaRP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endParaRPr lang="en-US" altLang="ko-KR" sz="3600" dirty="0" smtClean="0">
              <a:latin typeface="HY강B" pitchFamily="18" charset="-127"/>
              <a:ea typeface="HY강B" pitchFamily="18" charset="-127"/>
            </a:endParaRP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ko-KR" altLang="en-US" sz="3600" dirty="0" smtClean="0">
                <a:latin typeface="HY강B" pitchFamily="18" charset="-127"/>
                <a:ea typeface="HY강B" pitchFamily="18" charset="-127"/>
              </a:rPr>
              <a:t>환경호르몬이 우리 몸에 미치는 영향</a:t>
            </a:r>
            <a:endParaRPr lang="en-US" altLang="ko-KR" sz="3600" dirty="0" smtClean="0">
              <a:latin typeface="HY강B" pitchFamily="18" charset="-127"/>
              <a:ea typeface="HY강B" pitchFamily="18" charset="-127"/>
            </a:endParaRP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endParaRPr lang="en-US" altLang="ko-KR" sz="3600" dirty="0" smtClean="0">
              <a:latin typeface="HY강B" pitchFamily="18" charset="-127"/>
              <a:ea typeface="HY강B" pitchFamily="18" charset="-127"/>
            </a:endParaRP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ko-KR" altLang="en-US" sz="3600" dirty="0" smtClean="0">
                <a:latin typeface="HY강B" pitchFamily="18" charset="-127"/>
                <a:ea typeface="HY강B" pitchFamily="18" charset="-127"/>
              </a:rPr>
              <a:t>환경호르몬으로부터 건강을 지키는 방법</a:t>
            </a:r>
            <a:endParaRPr lang="en-US" altLang="ko-KR" sz="3600" dirty="0" smtClean="0">
              <a:latin typeface="HY강B" pitchFamily="18" charset="-127"/>
              <a:ea typeface="HY강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/>
          </a:bodyPr>
          <a:lstStyle/>
          <a:p>
            <a:pPr marL="857250" indent="-857250" algn="l">
              <a:buFont typeface="+mj-lt"/>
              <a:buAutoNum type="romanUcPeriod"/>
            </a:pP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환경호르몬이란 무엇인가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?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/>
            </a:r>
            <a:br>
              <a:rPr lang="ko-KR" altLang="en-US" dirty="0" smtClean="0">
                <a:latin typeface="HY강B" pitchFamily="18" charset="-127"/>
                <a:ea typeface="HY강B" pitchFamily="18" charset="-127"/>
              </a:rPr>
            </a:b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altLang="ko-KR" dirty="0" smtClean="0"/>
          </a:p>
          <a:p>
            <a:pPr>
              <a:buNone/>
            </a:pP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 1.   </a:t>
            </a:r>
            <a:r>
              <a:rPr lang="ko-KR" altLang="en-US" sz="3600" dirty="0" smtClean="0">
                <a:latin typeface="HY강B" pitchFamily="18" charset="-127"/>
                <a:ea typeface="HY강B" pitchFamily="18" charset="-127"/>
              </a:rPr>
              <a:t>생명체의 전령</a:t>
            </a:r>
            <a:r>
              <a:rPr lang="en-US" altLang="ko-KR" sz="3600" dirty="0" smtClean="0">
                <a:latin typeface="HY강B" pitchFamily="18" charset="-127"/>
                <a:ea typeface="HY강B" pitchFamily="18" charset="-127"/>
              </a:rPr>
              <a:t>, </a:t>
            </a:r>
          </a:p>
          <a:p>
            <a:pPr marL="742950" indent="-742950">
              <a:lnSpc>
                <a:spcPct val="150000"/>
              </a:lnSpc>
              <a:buNone/>
            </a:pPr>
            <a:r>
              <a:rPr lang="en-US" altLang="ko-KR" sz="3600" dirty="0" smtClean="0">
                <a:latin typeface="HY강B" pitchFamily="18" charset="-127"/>
                <a:ea typeface="HY강B" pitchFamily="18" charset="-127"/>
              </a:rPr>
              <a:t>          </a:t>
            </a:r>
            <a:r>
              <a:rPr lang="ko-KR" altLang="en-US" sz="5400" b="1" dirty="0" smtClean="0">
                <a:latin typeface="HY목판L" pitchFamily="18" charset="-127"/>
                <a:ea typeface="HY목판L" pitchFamily="18" charset="-127"/>
              </a:rPr>
              <a:t>호르몬 </a:t>
            </a:r>
            <a:r>
              <a:rPr lang="en-US" altLang="ko-KR" sz="5400" b="1" dirty="0" smtClean="0">
                <a:latin typeface="HY목판L" pitchFamily="18" charset="-127"/>
                <a:ea typeface="HY목판L" pitchFamily="18" charset="-127"/>
              </a:rPr>
              <a:t>Hormone </a:t>
            </a:r>
          </a:p>
        </p:txBody>
      </p:sp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172034" name="Picture 2" descr="http://cfile233.uf.daum.net/image/0155FF405105C0401C1F27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42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2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2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20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2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endParaRPr lang="ko-KR" altLang="en-US" sz="3200" dirty="0" smtClean="0">
              <a:solidFill>
                <a:srgbClr val="000000"/>
              </a:solidFill>
              <a:latin typeface="바탕"/>
            </a:endParaRPr>
          </a:p>
          <a:p>
            <a:endParaRPr lang="ko-KR" altLang="en-US" dirty="0"/>
          </a:p>
        </p:txBody>
      </p:sp>
      <p:pic>
        <p:nvPicPr>
          <p:cNvPr id="3073" name="_x95569880" descr="EMB00001e700a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476672"/>
            <a:ext cx="7704856" cy="6048672"/>
          </a:xfrm>
          <a:prstGeom prst="rect">
            <a:avLst/>
          </a:prstGeom>
          <a:noFill/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4" y="116632"/>
            <a:ext cx="5172638" cy="6686334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3849" y="1146059"/>
            <a:ext cx="5908134" cy="4737773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81250" name="Picture 2" descr="http://study.zumst.com/upload/00-D22-91-13-09/1_3_a_%ED%98%B8%EB%A5%B4%EB%AA%AC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836712"/>
            <a:ext cx="7920880" cy="5321425"/>
          </a:xfrm>
          <a:prstGeom prst="rect">
            <a:avLst/>
          </a:prstGeom>
          <a:noFill/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7664" y="620688"/>
            <a:ext cx="6230668" cy="602005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1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1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2859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 섭취한 </a:t>
            </a:r>
            <a:r>
              <a:rPr lang="ko-KR" altLang="en-US" dirty="0">
                <a:latin typeface="HY강B" pitchFamily="18" charset="-127"/>
                <a:ea typeface="HY강B" pitchFamily="18" charset="-127"/>
              </a:rPr>
              <a:t>음식물로 에너지를 생산하는 신진 대사 반응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 </a:t>
            </a:r>
            <a:r>
              <a:rPr lang="ko-KR" altLang="en-US" dirty="0">
                <a:latin typeface="HY강B" pitchFamily="18" charset="-127"/>
                <a:ea typeface="HY강B" pitchFamily="18" charset="-127"/>
              </a:rPr>
              <a:t>생식 기관의 분화와 생식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 </a:t>
            </a:r>
            <a:r>
              <a:rPr lang="ko-KR" altLang="en-US" dirty="0">
                <a:latin typeface="HY강B" pitchFamily="18" charset="-127"/>
                <a:ea typeface="HY강B" pitchFamily="18" charset="-127"/>
              </a:rPr>
              <a:t>정신 작용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 </a:t>
            </a:r>
            <a:r>
              <a:rPr lang="ko-KR" altLang="en-US" dirty="0">
                <a:latin typeface="HY강B" pitchFamily="18" charset="-127"/>
                <a:ea typeface="HY강B" pitchFamily="18" charset="-127"/>
              </a:rPr>
              <a:t>생장과 유지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 </a:t>
            </a:r>
            <a:r>
              <a:rPr lang="ko-KR" altLang="en-US" dirty="0">
                <a:latin typeface="HY강B" pitchFamily="18" charset="-127"/>
                <a:ea typeface="HY강B" pitchFamily="18" charset="-127"/>
              </a:rPr>
              <a:t>태아기 때의 모든 생장과정</a:t>
            </a:r>
          </a:p>
          <a:p>
            <a:endParaRPr lang="ko-KR" altLang="en-US" dirty="0"/>
          </a:p>
        </p:txBody>
      </p:sp>
    </p:spTree>
    <p:custDataLst>
      <p:tags r:id="rId1"/>
    </p:custData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3" name="_x63333376" descr="EMB00001e700a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43192" cy="1143000"/>
          </a:xfrm>
        </p:spPr>
        <p:txBody>
          <a:bodyPr/>
          <a:lstStyle/>
          <a:p>
            <a:pPr algn="r"/>
            <a:r>
              <a:rPr lang="en-US" altLang="ko-KR" sz="4800" dirty="0" smtClean="0">
                <a:solidFill>
                  <a:schemeClr val="bg1"/>
                </a:solidFill>
                <a:latin typeface="HY목판L" pitchFamily="18" charset="-127"/>
                <a:ea typeface="HY목판L" pitchFamily="18" charset="-127"/>
              </a:rPr>
              <a:t>Irony ; </a:t>
            </a:r>
            <a:r>
              <a:rPr lang="ko-KR" altLang="en-US" sz="4800" dirty="0" smtClean="0">
                <a:solidFill>
                  <a:schemeClr val="bg1"/>
                </a:solidFill>
                <a:latin typeface="HY목판L" pitchFamily="18" charset="-127"/>
                <a:ea typeface="HY목판L" pitchFamily="18" charset="-127"/>
              </a:rPr>
              <a:t>모순</a:t>
            </a:r>
            <a:endParaRPr lang="ko-KR" altLang="en-US" sz="4800" dirty="0">
              <a:solidFill>
                <a:schemeClr val="bg1"/>
              </a:solidFill>
              <a:latin typeface="HY목판L" pitchFamily="18" charset="-127"/>
              <a:ea typeface="HY목판L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endParaRPr lang="ko-KR" altLang="en-US" dirty="0" smtClean="0">
              <a:solidFill>
                <a:srgbClr val="000000"/>
              </a:solidFill>
              <a:latin typeface="바탕"/>
            </a:endParaRPr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ko-KR" altLang="en-US" dirty="0"/>
          </a:p>
          <a:p>
            <a:pPr marL="0" marR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endParaRPr lang="ko-KR" altLang="en-US" dirty="0" smtClean="0">
              <a:solidFill>
                <a:srgbClr val="000000"/>
              </a:solidFill>
              <a:latin typeface="바탕"/>
            </a:endParaRPr>
          </a:p>
          <a:p>
            <a:endParaRPr lang="ko-KR" altLang="en-US" dirty="0"/>
          </a:p>
          <a:p>
            <a:endParaRPr lang="ko-KR" altLang="en-US" dirty="0"/>
          </a:p>
        </p:txBody>
      </p:sp>
      <p:sp>
        <p:nvSpPr>
          <p:cNvPr id="1413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custDataLst>
      <p:tags r:id="rId1"/>
    </p:custData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1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dirty="0">
                <a:latin typeface="HY강B" pitchFamily="18" charset="-127"/>
                <a:ea typeface="HY강B" pitchFamily="18" charset="-127"/>
              </a:rPr>
              <a:t>2. </a:t>
            </a:r>
            <a:r>
              <a:rPr lang="ko-KR" altLang="en-US" dirty="0">
                <a:latin typeface="HY강B" pitchFamily="18" charset="-127"/>
                <a:ea typeface="HY강B" pitchFamily="18" charset="-127"/>
              </a:rPr>
              <a:t>환경호르몬이란</a:t>
            </a:r>
            <a:r>
              <a:rPr lang="en-US" altLang="ko-KR" dirty="0">
                <a:latin typeface="HY강B" pitchFamily="18" charset="-127"/>
                <a:ea typeface="HY강B" pitchFamily="18" charset="-127"/>
              </a:rPr>
              <a:t>?</a:t>
            </a:r>
            <a:r>
              <a:rPr lang="ko-KR" altLang="en-US" dirty="0">
                <a:latin typeface="HY강B" pitchFamily="18" charset="-127"/>
                <a:ea typeface="HY강B" pitchFamily="18" charset="-127"/>
              </a:rPr>
              <a:t/>
            </a:r>
            <a:br>
              <a:rPr lang="ko-KR" altLang="en-US" dirty="0">
                <a:latin typeface="HY강B" pitchFamily="18" charset="-127"/>
                <a:ea typeface="HY강B" pitchFamily="18" charset="-127"/>
              </a:rPr>
            </a:br>
            <a:endParaRPr lang="ko-KR" altLang="en-US" dirty="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    환경호르몬이란 </a:t>
            </a:r>
            <a:r>
              <a:rPr lang="ko-KR" altLang="en-US" dirty="0">
                <a:latin typeface="HY강M" pitchFamily="18" charset="-127"/>
                <a:ea typeface="HY강M" pitchFamily="18" charset="-127"/>
              </a:rPr>
              <a:t>신체 외부에서 들어와 인간이나 동물</a:t>
            </a:r>
            <a:r>
              <a:rPr lang="en-US" altLang="ko-KR" dirty="0">
                <a:latin typeface="HY강M" pitchFamily="18" charset="-127"/>
                <a:ea typeface="HY강M" pitchFamily="18" charset="-127"/>
              </a:rPr>
              <a:t>, </a:t>
            </a:r>
            <a:r>
              <a:rPr lang="ko-KR" altLang="en-US" dirty="0">
                <a:latin typeface="HY강M" pitchFamily="18" charset="-127"/>
                <a:ea typeface="HY강M" pitchFamily="18" charset="-127"/>
              </a:rPr>
              <a:t>그 중에서도 특히 태아의 신체 기관의 기능이나 생장을 방해하여 심각한 건강상의 문제를 일으키는 화학 물질이나 화학 물질 혼합물을 말한다</a:t>
            </a:r>
            <a:r>
              <a:rPr lang="en-US" altLang="ko-KR" dirty="0">
                <a:latin typeface="HY강M" pitchFamily="18" charset="-127"/>
                <a:ea typeface="HY강M" pitchFamily="18" charset="-127"/>
              </a:rPr>
              <a:t>. </a:t>
            </a:r>
            <a:endParaRPr lang="ko-KR" altLang="en-US" dirty="0">
              <a:latin typeface="HY강M" pitchFamily="18" charset="-127"/>
              <a:ea typeface="HY강M" pitchFamily="18" charset="-127"/>
            </a:endParaRPr>
          </a:p>
          <a:p>
            <a:pPr>
              <a:lnSpc>
                <a:spcPct val="150000"/>
              </a:lnSpc>
              <a:buNone/>
            </a:pP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   </a:t>
            </a:r>
            <a:endParaRPr lang="ko-KR" altLang="en-US" dirty="0">
              <a:latin typeface="HY강M" pitchFamily="18" charset="-127"/>
              <a:ea typeface="HY강M" pitchFamily="18" charset="-127"/>
            </a:endParaRPr>
          </a:p>
          <a:p>
            <a:endParaRPr lang="ko-KR" altLang="en-US" dirty="0"/>
          </a:p>
        </p:txBody>
      </p:sp>
    </p:spTree>
    <p:custDataLst>
      <p:tags r:id="rId1"/>
    </p:custData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    다른 말로 내분비계 장애물질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, 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호르몬 교란 물질 이라고도 하고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, 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dirty="0">
                <a:latin typeface="HY강M" pitchFamily="18" charset="-127"/>
                <a:ea typeface="HY강M" pitchFamily="18" charset="-127"/>
              </a:rPr>
              <a:t> 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    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공식적인 용어로는</a:t>
            </a:r>
            <a:r>
              <a:rPr lang="en-US" altLang="ko-KR" dirty="0">
                <a:latin typeface="HY강M" pitchFamily="18" charset="-127"/>
                <a:ea typeface="HY강M" pitchFamily="18" charset="-127"/>
              </a:rPr>
              <a:t> 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‘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내분비 교란 화합물 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endocrine disrupting compounds'            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즉 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‘EDCS’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라고 한다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.</a:t>
            </a:r>
            <a:endParaRPr lang="ko-KR" altLang="en-US" dirty="0"/>
          </a:p>
        </p:txBody>
      </p:sp>
      <p:sp>
        <p:nvSpPr>
          <p:cNvPr id="870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87041" name="_x120937016" descr="EMB0000101c7c5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404664"/>
            <a:ext cx="7848872" cy="576064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7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7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142338" name="Picture 2" descr="http://cfile227.uf.daum.net/image/12190B4D5087BEBC29CCC3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5976664" cy="4752528"/>
          </a:xfrm>
          <a:prstGeom prst="rect">
            <a:avLst/>
          </a:prstGeom>
          <a:noFill/>
        </p:spPr>
      </p:pic>
      <p:pic>
        <p:nvPicPr>
          <p:cNvPr id="142342" name="Picture 6" descr="http://cfile29.uf.tistory.com/image/2727123656CC5B68060022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71800" y="1988840"/>
            <a:ext cx="6000750" cy="4495800"/>
          </a:xfrm>
          <a:prstGeom prst="rect">
            <a:avLst/>
          </a:prstGeom>
          <a:noFill/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764704"/>
            <a:ext cx="9144000" cy="504056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2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2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2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2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66914" name="AutoShape 2" descr="재규어에 대한 이미지 검색결과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66916" name="AutoShape 4" descr="재규어에 대한 이미지 검색결과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66918" name="AutoShape 6" descr="재규어에 대한 이미지 검색결과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66920" name="AutoShape 8" descr="재규어에 대한 이미지 검색결과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166924" name="Picture 12" descr="http://www.motorian.kr/wp-content/uploads/2013/05/%EC%9E%AC%EA%B7%9C%EC%96%B4-%EC%86%8C%EB%B9%84%EC%9E%90%EB%A7%8C%EC%A1%B1%EB%8F%84-1%EC%9C%84_-2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692696"/>
            <a:ext cx="8496944" cy="5616624"/>
          </a:xfrm>
          <a:prstGeom prst="rect">
            <a:avLst/>
          </a:prstGeom>
          <a:noFill/>
        </p:spPr>
      </p:pic>
      <p:pic>
        <p:nvPicPr>
          <p:cNvPr id="166926" name="Picture 14" descr="http://hardwarestore.kr/web/product/big/hardwarestores_850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560" y="908720"/>
            <a:ext cx="3528392" cy="2808312"/>
          </a:xfrm>
          <a:prstGeom prst="rect">
            <a:avLst/>
          </a:prstGeom>
          <a:noFill/>
        </p:spPr>
      </p:pic>
      <p:pic>
        <p:nvPicPr>
          <p:cNvPr id="166928" name="Picture 16" descr="http://koreacars7.cafe24.com/wp/wp-content/uploads/2014/07/%EC%9E%90%EB%8F%99%EC%B0%A8_%EC%A0%90%EA%B2%80.jp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1560" y="908720"/>
            <a:ext cx="7667625" cy="5105401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6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69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69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69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6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69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69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6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658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65889" name="_x63332416" descr="EMB00001e700a1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196752"/>
            <a:ext cx="8424936" cy="4824536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58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58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70000"/>
              </a:lnSpc>
              <a:buFont typeface="Wingdings" pitchFamily="2" charset="2"/>
              <a:buChar char="ü"/>
            </a:pPr>
            <a:r>
              <a:rPr lang="ko-KR" altLang="en-US" sz="3200" dirty="0" smtClean="0">
                <a:latin typeface="HY강B" pitchFamily="18" charset="-127"/>
                <a:ea typeface="HY강B" pitchFamily="18" charset="-127"/>
              </a:rPr>
              <a:t> </a:t>
            </a:r>
            <a:r>
              <a:rPr lang="ko-KR" altLang="en-US" sz="3200" dirty="0">
                <a:latin typeface="HY강B" pitchFamily="18" charset="-127"/>
                <a:ea typeface="HY강B" pitchFamily="18" charset="-127"/>
              </a:rPr>
              <a:t>에스트로겐 같은 인체의 천연 호르몬을 </a:t>
            </a:r>
            <a:r>
              <a:rPr lang="ko-KR" altLang="en-US" sz="3200" dirty="0" err="1">
                <a:latin typeface="HY강B" pitchFamily="18" charset="-127"/>
                <a:ea typeface="HY강B" pitchFamily="18" charset="-127"/>
              </a:rPr>
              <a:t>흉내낸다</a:t>
            </a:r>
            <a:r>
              <a:rPr lang="en-US" altLang="ko-KR" sz="3200" dirty="0">
                <a:latin typeface="HY강B" pitchFamily="18" charset="-127"/>
                <a:ea typeface="HY강B" pitchFamily="18" charset="-127"/>
              </a:rPr>
              <a:t>.</a:t>
            </a:r>
            <a:endParaRPr lang="ko-KR" altLang="en-US" sz="3200" dirty="0">
              <a:latin typeface="HY강B" pitchFamily="18" charset="-127"/>
              <a:ea typeface="HY강B" pitchFamily="18" charset="-127"/>
            </a:endParaRPr>
          </a:p>
          <a:p>
            <a:pPr>
              <a:lnSpc>
                <a:spcPct val="170000"/>
              </a:lnSpc>
              <a:buFont typeface="Wingdings" pitchFamily="2" charset="2"/>
              <a:buChar char="ü"/>
            </a:pPr>
            <a:r>
              <a:rPr lang="ko-KR" altLang="en-US" sz="3200" dirty="0" smtClean="0">
                <a:latin typeface="HY강B" pitchFamily="18" charset="-127"/>
                <a:ea typeface="HY강B" pitchFamily="18" charset="-127"/>
              </a:rPr>
              <a:t> </a:t>
            </a:r>
            <a:r>
              <a:rPr lang="ko-KR" altLang="en-US" sz="3200" dirty="0">
                <a:latin typeface="HY강B" pitchFamily="18" charset="-127"/>
                <a:ea typeface="HY강B" pitchFamily="18" charset="-127"/>
              </a:rPr>
              <a:t>남성 호르몬인 </a:t>
            </a:r>
            <a:r>
              <a:rPr lang="ko-KR" altLang="en-US" sz="3200" dirty="0" err="1">
                <a:latin typeface="HY강B" pitchFamily="18" charset="-127"/>
                <a:ea typeface="HY강B" pitchFamily="18" charset="-127"/>
              </a:rPr>
              <a:t>안드로겐이나</a:t>
            </a:r>
            <a:r>
              <a:rPr lang="ko-KR" altLang="en-US" sz="3200" dirty="0">
                <a:latin typeface="HY강B" pitchFamily="18" charset="-127"/>
                <a:ea typeface="HY강B" pitchFamily="18" charset="-127"/>
              </a:rPr>
              <a:t> </a:t>
            </a:r>
            <a:r>
              <a:rPr lang="ko-KR" altLang="en-US" sz="3200" dirty="0" err="1">
                <a:latin typeface="HY강B" pitchFamily="18" charset="-127"/>
                <a:ea typeface="HY강B" pitchFamily="18" charset="-127"/>
              </a:rPr>
              <a:t>갑성선</a:t>
            </a:r>
            <a:r>
              <a:rPr lang="ko-KR" altLang="en-US" sz="3200" dirty="0">
                <a:latin typeface="HY강B" pitchFamily="18" charset="-127"/>
                <a:ea typeface="HY강B" pitchFamily="18" charset="-127"/>
              </a:rPr>
              <a:t> 호르몬</a:t>
            </a:r>
            <a:r>
              <a:rPr lang="en-US" altLang="ko-KR" sz="3200" dirty="0"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sz="3200" dirty="0" err="1">
                <a:latin typeface="HY강B" pitchFamily="18" charset="-127"/>
                <a:ea typeface="HY강B" pitchFamily="18" charset="-127"/>
              </a:rPr>
              <a:t>프로게스테론</a:t>
            </a:r>
            <a:r>
              <a:rPr lang="ko-KR" altLang="en-US" sz="3200" dirty="0">
                <a:latin typeface="HY강B" pitchFamily="18" charset="-127"/>
                <a:ea typeface="HY강B" pitchFamily="18" charset="-127"/>
              </a:rPr>
              <a:t> 같은 천연 호르몬의 기능을 중화시키거나 억제한다</a:t>
            </a:r>
            <a:r>
              <a:rPr lang="en-US" altLang="ko-KR" sz="3200" dirty="0">
                <a:latin typeface="HY강B" pitchFamily="18" charset="-127"/>
                <a:ea typeface="HY강B" pitchFamily="18" charset="-127"/>
              </a:rPr>
              <a:t>.</a:t>
            </a:r>
            <a:endParaRPr lang="ko-KR" altLang="en-US" sz="3200" dirty="0">
              <a:latin typeface="HY강B" pitchFamily="18" charset="-127"/>
              <a:ea typeface="HY강B" pitchFamily="18" charset="-127"/>
            </a:endParaRPr>
          </a:p>
          <a:p>
            <a:pPr>
              <a:lnSpc>
                <a:spcPct val="170000"/>
              </a:lnSpc>
              <a:buFont typeface="Wingdings" pitchFamily="2" charset="2"/>
              <a:buChar char="ü"/>
            </a:pPr>
            <a:r>
              <a:rPr lang="ko-KR" altLang="en-US" sz="3200" dirty="0" smtClean="0">
                <a:latin typeface="HY강B" pitchFamily="18" charset="-127"/>
                <a:ea typeface="HY강B" pitchFamily="18" charset="-127"/>
              </a:rPr>
              <a:t> </a:t>
            </a:r>
            <a:r>
              <a:rPr lang="ko-KR" altLang="en-US" sz="3200" dirty="0">
                <a:latin typeface="HY강B" pitchFamily="18" charset="-127"/>
                <a:ea typeface="HY강B" pitchFamily="18" charset="-127"/>
              </a:rPr>
              <a:t>천연 호르몬의 생산과 소멸 및 대사 방법을 바꾼다</a:t>
            </a:r>
            <a:r>
              <a:rPr lang="en-US" altLang="ko-KR" sz="3200" dirty="0">
                <a:latin typeface="HY강B" pitchFamily="18" charset="-127"/>
                <a:ea typeface="HY강B" pitchFamily="18" charset="-127"/>
              </a:rPr>
              <a:t>.</a:t>
            </a:r>
            <a:endParaRPr lang="ko-KR" altLang="en-US" sz="3200" dirty="0">
              <a:latin typeface="HY강B" pitchFamily="18" charset="-127"/>
              <a:ea typeface="HY강B" pitchFamily="18" charset="-127"/>
            </a:endParaRPr>
          </a:p>
          <a:p>
            <a:pPr>
              <a:lnSpc>
                <a:spcPct val="170000"/>
              </a:lnSpc>
              <a:buFont typeface="Wingdings" pitchFamily="2" charset="2"/>
              <a:buChar char="ü"/>
            </a:pPr>
            <a:r>
              <a:rPr lang="ko-KR" altLang="en-US" sz="3200" dirty="0" smtClean="0">
                <a:latin typeface="HY강B" pitchFamily="18" charset="-127"/>
                <a:ea typeface="HY강B" pitchFamily="18" charset="-127"/>
              </a:rPr>
              <a:t> </a:t>
            </a:r>
            <a:r>
              <a:rPr lang="ko-KR" altLang="en-US" sz="3200" dirty="0">
                <a:latin typeface="HY강B" pitchFamily="18" charset="-127"/>
                <a:ea typeface="HY강B" pitchFamily="18" charset="-127"/>
              </a:rPr>
              <a:t>호르몬 수용체의 수를 바꾸어 인체가 인식해야 하는 호르몬 신호의 양을 바꾼다</a:t>
            </a:r>
            <a:r>
              <a:rPr lang="en-US" altLang="ko-KR" sz="3200" dirty="0">
                <a:latin typeface="HY강B" pitchFamily="18" charset="-127"/>
                <a:ea typeface="HY강B" pitchFamily="18" charset="-127"/>
              </a:rPr>
              <a:t>.</a:t>
            </a:r>
            <a:endParaRPr lang="ko-KR" altLang="en-US" sz="3200" dirty="0">
              <a:latin typeface="HY강B" pitchFamily="18" charset="-127"/>
              <a:ea typeface="HY강B" pitchFamily="18" charset="-127"/>
            </a:endParaRPr>
          </a:p>
          <a:p>
            <a:pPr>
              <a:lnSpc>
                <a:spcPct val="170000"/>
              </a:lnSpc>
              <a:buFont typeface="Wingdings" pitchFamily="2" charset="2"/>
              <a:buChar char="ü"/>
            </a:pPr>
            <a:r>
              <a:rPr lang="ko-KR" altLang="en-US" sz="3200" dirty="0" smtClean="0">
                <a:latin typeface="HY강B" pitchFamily="18" charset="-127"/>
                <a:ea typeface="HY강B" pitchFamily="18" charset="-127"/>
              </a:rPr>
              <a:t> </a:t>
            </a:r>
            <a:r>
              <a:rPr lang="ko-KR" altLang="en-US" sz="3200" dirty="0">
                <a:latin typeface="HY강B" pitchFamily="18" charset="-127"/>
                <a:ea typeface="HY강B" pitchFamily="18" charset="-127"/>
              </a:rPr>
              <a:t>호르몬 같은 여러 천연 물질의 분비를 자극하여 우리 몸의 호르몬 균형을 깨트린다</a:t>
            </a:r>
            <a:r>
              <a:rPr lang="en-US" altLang="ko-KR" sz="3200" dirty="0">
                <a:latin typeface="HY강B" pitchFamily="18" charset="-127"/>
                <a:ea typeface="HY강B" pitchFamily="18" charset="-127"/>
              </a:rPr>
              <a:t>.</a:t>
            </a:r>
            <a:endParaRPr lang="ko-KR" altLang="en-US" sz="3200" dirty="0">
              <a:latin typeface="HY강B" pitchFamily="18" charset="-127"/>
              <a:ea typeface="HY강B" pitchFamily="18" charset="-127"/>
            </a:endParaRPr>
          </a:p>
          <a:p>
            <a:endParaRPr lang="ko-KR" altLang="en-US" dirty="0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160" name="Picture 8" descr="http://chulsa.kr/files/attach/images/67/310/542/002/_DSC6868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-243408"/>
            <a:ext cx="9144000" cy="7101408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pPr algn="l"/>
            <a:r>
              <a:rPr lang="ko-KR" altLang="en-US" sz="3200" dirty="0" smtClean="0"/>
              <a:t>울산</a:t>
            </a:r>
            <a:r>
              <a:rPr lang="en-US" altLang="ko-KR" sz="3200" dirty="0" smtClean="0"/>
              <a:t>12</a:t>
            </a:r>
            <a:r>
              <a:rPr lang="ko-KR" altLang="en-US" sz="3200" dirty="0" smtClean="0"/>
              <a:t>경 중</a:t>
            </a:r>
            <a:r>
              <a:rPr lang="en-US" altLang="ko-KR" sz="3200" dirty="0" smtClean="0"/>
              <a:t>… </a:t>
            </a:r>
            <a:r>
              <a:rPr lang="ko-KR" altLang="en-US" sz="3200" dirty="0" smtClean="0"/>
              <a:t>울산공단야경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80528" y="-243408"/>
            <a:ext cx="9787695" cy="710140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25666" y="0"/>
            <a:ext cx="9830388" cy="652534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7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57250" indent="-857250"/>
            <a:r>
              <a:rPr lang="en-US" altLang="ko-KR" dirty="0" smtClean="0"/>
              <a:t>Ⅱ. </a:t>
            </a:r>
            <a:r>
              <a:rPr lang="ko-KR" altLang="en-US" dirty="0" smtClean="0"/>
              <a:t>환경호르몬이 우리에게 미치는 영향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17613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613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76131" name="_x63333696" descr="EMB00001e700a4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1988840"/>
            <a:ext cx="6840760" cy="4320480"/>
          </a:xfrm>
          <a:prstGeom prst="rect">
            <a:avLst/>
          </a:prstGeom>
          <a:noFill/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3959" y="1208391"/>
            <a:ext cx="6056122" cy="511742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6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6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7510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510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75107" name="_x63332896" descr="EMB00001e700a4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5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천연호르몬 </a:t>
            </a:r>
            <a:r>
              <a:rPr lang="en-US" altLang="ko-KR" dirty="0" err="1" smtClean="0"/>
              <a:t>vs</a:t>
            </a:r>
            <a:r>
              <a:rPr lang="en-US" altLang="ko-KR" dirty="0" smtClean="0"/>
              <a:t> </a:t>
            </a:r>
            <a:r>
              <a:rPr lang="ko-KR" altLang="en-US" dirty="0" smtClean="0"/>
              <a:t>환경호르몬</a:t>
            </a:r>
            <a:endParaRPr lang="ko-KR" altLang="en-US" dirty="0"/>
          </a:p>
        </p:txBody>
      </p:sp>
      <p:sp>
        <p:nvSpPr>
          <p:cNvPr id="5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3200" dirty="0" smtClean="0"/>
              <a:t>천연호르몬 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수명이 짧다</a:t>
            </a:r>
            <a:r>
              <a:rPr lang="en-US" altLang="ko-KR" sz="3200" dirty="0" smtClean="0"/>
              <a:t>. </a:t>
            </a:r>
            <a:r>
              <a:rPr lang="ko-KR" altLang="en-US" sz="3200" dirty="0" smtClean="0"/>
              <a:t>체내 조직에 쌓이지 않고 임무를 마치면 분해되거나 몸 밖으로 배출된다</a:t>
            </a:r>
            <a:r>
              <a:rPr lang="en-US" altLang="ko-KR" sz="3200" dirty="0" smtClean="0"/>
              <a:t>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914400" y="980728"/>
            <a:ext cx="7772400" cy="537483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/>
              <a:t>환경호르몬</a:t>
            </a:r>
            <a:r>
              <a:rPr lang="en-US" altLang="ko-KR" dirty="0" smtClean="0"/>
              <a:t> :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dirty="0" smtClean="0"/>
              <a:t> </a:t>
            </a:r>
            <a:r>
              <a:rPr lang="ko-KR" altLang="en-US" dirty="0" smtClean="0"/>
              <a:t>그대로 형태를 유지한 채 </a:t>
            </a:r>
            <a:r>
              <a:rPr lang="ko-KR" altLang="en-US" dirty="0" err="1" smtClean="0"/>
              <a:t>조직속에</a:t>
            </a:r>
            <a:r>
              <a:rPr lang="ko-KR" altLang="en-US" dirty="0" smtClean="0"/>
              <a:t> 쌓여간다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지용성으로 지방세포 속에 자리잡아 수년</a:t>
            </a:r>
            <a:r>
              <a:rPr lang="en-US" altLang="ko-KR" dirty="0" smtClean="0"/>
              <a:t>~</a:t>
            </a:r>
            <a:r>
              <a:rPr lang="ko-KR" altLang="en-US" dirty="0" err="1" smtClean="0"/>
              <a:t>수십년</a:t>
            </a:r>
            <a:r>
              <a:rPr lang="ko-KR" altLang="en-US" dirty="0" smtClean="0"/>
              <a:t> 동안 체내에 머문다</a:t>
            </a:r>
            <a:r>
              <a:rPr lang="en-US" altLang="ko-KR" dirty="0" smtClean="0"/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dirty="0" smtClean="0"/>
              <a:t> </a:t>
            </a:r>
            <a:r>
              <a:rPr lang="ko-KR" altLang="en-US" dirty="0" smtClean="0"/>
              <a:t>천연호르몬보다 적응력이 훨씬 뛰어나고 변화무쌍</a:t>
            </a:r>
            <a:r>
              <a:rPr lang="en-US" altLang="ko-KR" dirty="0" smtClean="0"/>
              <a:t> -&gt;</a:t>
            </a:r>
            <a:r>
              <a:rPr lang="ko-KR" altLang="en-US" dirty="0" smtClean="0"/>
              <a:t> 다양한 수용체와 결합가능</a:t>
            </a:r>
            <a:endParaRPr lang="en-US" altLang="ko-KR" dirty="0" smtClean="0"/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dirty="0" smtClean="0"/>
              <a:t>  </a:t>
            </a:r>
            <a:r>
              <a:rPr lang="ko-KR" altLang="en-US" dirty="0" smtClean="0"/>
              <a:t>아주 </a:t>
            </a:r>
            <a:r>
              <a:rPr lang="ko-KR" altLang="en-US" dirty="0" err="1" smtClean="0"/>
              <a:t>적은양으로도</a:t>
            </a:r>
            <a:r>
              <a:rPr lang="ko-KR" altLang="en-US" dirty="0" smtClean="0"/>
              <a:t> 정상 호르몬 활동을 크게 방해한다</a:t>
            </a:r>
            <a:r>
              <a:rPr lang="en-US" altLang="ko-KR" dirty="0" smtClean="0"/>
              <a:t>. </a:t>
            </a:r>
          </a:p>
          <a:p>
            <a:endParaRPr lang="ko-KR" altLang="en-US" dirty="0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1740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74081" name="_x95568280" descr="EMB00001e700a2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692696"/>
            <a:ext cx="6912768" cy="5760640"/>
          </a:xfrm>
          <a:prstGeom prst="rect">
            <a:avLst/>
          </a:prstGeom>
          <a:noFill/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716520"/>
            <a:ext cx="7518720" cy="563904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에스트로겐</a:t>
            </a:r>
            <a:endParaRPr lang="ko-KR" altLang="en-US" dirty="0"/>
          </a:p>
        </p:txBody>
      </p:sp>
      <p:pic>
        <p:nvPicPr>
          <p:cNvPr id="5" name="Picture 2" descr="http://www.koreatimes.com/photos/LosAngeles/20090901/01-s1-02.jpg">
            <a:hlinkClick r:id="rId4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260648"/>
            <a:ext cx="4104456" cy="638132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환경 에스트로겐들</a:t>
            </a:r>
            <a:endParaRPr lang="ko-KR" altLang="en-US" dirty="0"/>
          </a:p>
        </p:txBody>
      </p:sp>
      <p:sp>
        <p:nvSpPr>
          <p:cNvPr id="5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ko-KR" altLang="en-US" dirty="0" err="1" smtClean="0">
                <a:latin typeface="HY강M" pitchFamily="18" charset="-127"/>
                <a:ea typeface="HY강M" pitchFamily="18" charset="-127"/>
              </a:rPr>
              <a:t>피토에스트로겐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 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: 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식물이 만드는 천연 물질</a:t>
            </a:r>
            <a:endParaRPr lang="en-US" altLang="ko-KR" dirty="0" smtClean="0">
              <a:latin typeface="HY강M" pitchFamily="18" charset="-127"/>
              <a:ea typeface="HY강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합성에스트로겐 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: 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제약회사에서 만든 약품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dirty="0" err="1" smtClean="0">
                <a:latin typeface="HY강M" pitchFamily="18" charset="-127"/>
                <a:ea typeface="HY강M" pitchFamily="18" charset="-127"/>
              </a:rPr>
              <a:t>비생체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 에스트로겐 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: 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석유 화학 제품 같은 화학 물질을 만들 때 생성되는 물질들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. 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쉽게 열리는 수용체들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endParaRPr lang="ko-KR" altLang="en-US" dirty="0"/>
          </a:p>
        </p:txBody>
      </p:sp>
      <p:sp>
        <p:nvSpPr>
          <p:cNvPr id="5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ko-KR" dirty="0" smtClean="0"/>
              <a:t>‘ </a:t>
            </a:r>
            <a:r>
              <a:rPr lang="ko-KR" altLang="en-US" dirty="0" smtClean="0"/>
              <a:t>무차별 결합</a:t>
            </a:r>
            <a:r>
              <a:rPr lang="en-US" altLang="ko-KR" dirty="0" smtClean="0"/>
              <a:t>’</a:t>
            </a:r>
          </a:p>
          <a:p>
            <a:pPr>
              <a:lnSpc>
                <a:spcPct val="150000"/>
              </a:lnSpc>
            </a:pPr>
            <a:r>
              <a:rPr lang="ko-KR" altLang="en-US" dirty="0" smtClean="0"/>
              <a:t>환경호르몬</a:t>
            </a:r>
            <a:r>
              <a:rPr lang="en-US" altLang="ko-KR" dirty="0" smtClean="0"/>
              <a:t>- </a:t>
            </a:r>
            <a:r>
              <a:rPr lang="ko-KR" altLang="en-US" dirty="0" smtClean="0"/>
              <a:t>테러리스트들</a:t>
            </a:r>
            <a:r>
              <a:rPr lang="en-US" altLang="ko-KR" dirty="0" smtClean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dirty="0" smtClean="0"/>
              <a:t>남성호르몬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>안드로겐</a:t>
            </a:r>
            <a:r>
              <a:rPr lang="en-US" altLang="ko-KR" dirty="0" smtClean="0"/>
              <a:t>)</a:t>
            </a:r>
            <a:r>
              <a:rPr lang="ko-KR" altLang="en-US" dirty="0" smtClean="0"/>
              <a:t>의 작용을 방해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ko-KR" altLang="en-US" dirty="0" smtClean="0"/>
              <a:t>첨가와 상승효과</a:t>
            </a:r>
            <a:endParaRPr lang="en-US" altLang="ko-KR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202756" name="Picture 4" descr="http://pds.joins.com/news/component/htmlphoto_mmdata/201104/06/htm_2011040602180940004010-001.GIF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908720"/>
            <a:ext cx="7704856" cy="5184576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201730" name="Picture 2" descr="http://www.ilbe.com/files/attach/new/20141212/377678/3210248232/4847488041/8c7f2d4bf90d652f927a4d890e7f9d4e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476672"/>
            <a:ext cx="6696744" cy="590465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_x95568360" descr="EMB00001e700a5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ko-KR" altLang="en-US" dirty="0" smtClean="0">
                <a:solidFill>
                  <a:schemeClr val="bg1"/>
                </a:solidFill>
              </a:rPr>
              <a:t>환경호르몬의 반격</a:t>
            </a:r>
            <a:r>
              <a:rPr lang="en-US" altLang="ko-KR" dirty="0" smtClean="0">
                <a:solidFill>
                  <a:schemeClr val="bg1"/>
                </a:solidFill>
              </a:rPr>
              <a:t>…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custDataLst>
      <p:tags r:id="rId1"/>
    </p:custData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764704"/>
            <a:ext cx="8208182" cy="546809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5736" y="0"/>
            <a:ext cx="5472608" cy="685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2729" y="11400"/>
            <a:ext cx="7055741" cy="6846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1. 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자궁과 유방에 미치는 영향</a:t>
            </a:r>
            <a:endParaRPr lang="ko-KR" altLang="en-US" dirty="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1999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년 일본 연구팀은 탯줄 혈액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, 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태반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, 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모유에 들어 있는 다이옥신의 양이 어머니 혈관에 들어 있는 다이옥신 양의 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90%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나 된다고 발표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. </a:t>
            </a:r>
          </a:p>
          <a:p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태아의 간이나 콩팥은 미성숙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-&gt; 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체내로 들어온 오염물질은 태아의 </a:t>
            </a:r>
            <a:r>
              <a:rPr lang="ko-KR" altLang="en-US" dirty="0" err="1" smtClean="0">
                <a:latin typeface="HY강M" pitchFamily="18" charset="-127"/>
                <a:ea typeface="HY강M" pitchFamily="18" charset="-127"/>
              </a:rPr>
              <a:t>몸속에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 그대로 쌓이고 치명적이고 영구적인 손상을 일으킨다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914400" y="548680"/>
            <a:ext cx="7772400" cy="580688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ko-KR" altLang="en-US" sz="3200" dirty="0" smtClean="0">
                <a:latin typeface="HY강M" pitchFamily="18" charset="-127"/>
                <a:ea typeface="HY강M" pitchFamily="18" charset="-127"/>
              </a:rPr>
              <a:t>여자 아이들은 </a:t>
            </a:r>
            <a:r>
              <a:rPr lang="en-US" altLang="ko-KR" sz="3200" dirty="0" smtClean="0">
                <a:latin typeface="HY강M" pitchFamily="18" charset="-127"/>
                <a:ea typeface="HY강M" pitchFamily="18" charset="-127"/>
              </a:rPr>
              <a:t>10</a:t>
            </a:r>
            <a:r>
              <a:rPr lang="ko-KR" altLang="en-US" sz="3200" dirty="0" smtClean="0">
                <a:latin typeface="HY강M" pitchFamily="18" charset="-127"/>
                <a:ea typeface="HY강M" pitchFamily="18" charset="-127"/>
              </a:rPr>
              <a:t>대에 해야 할 초경을 </a:t>
            </a:r>
            <a:r>
              <a:rPr lang="ko-KR" altLang="en-US" sz="3200" dirty="0" err="1" smtClean="0">
                <a:latin typeface="HY강M" pitchFamily="18" charset="-127"/>
                <a:ea typeface="HY강M" pitchFamily="18" charset="-127"/>
              </a:rPr>
              <a:t>다섯살에</a:t>
            </a:r>
            <a:r>
              <a:rPr lang="ko-KR" altLang="en-US" sz="3200" dirty="0" smtClean="0">
                <a:latin typeface="HY강M" pitchFamily="18" charset="-127"/>
                <a:ea typeface="HY강M" pitchFamily="18" charset="-127"/>
              </a:rPr>
              <a:t> 함</a:t>
            </a:r>
            <a:r>
              <a:rPr lang="en-US" altLang="ko-KR" sz="3200" dirty="0" smtClean="0">
                <a:latin typeface="HY강M" pitchFamily="18" charset="-127"/>
                <a:ea typeface="HY강M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3200" dirty="0" smtClean="0">
                <a:latin typeface="HY강M" pitchFamily="18" charset="-127"/>
                <a:ea typeface="HY강M" pitchFamily="18" charset="-127"/>
              </a:rPr>
              <a:t>남자아이들은 고환이 난소처럼 </a:t>
            </a:r>
            <a:r>
              <a:rPr lang="ko-KR" altLang="en-US" sz="3200" dirty="0" err="1" smtClean="0">
                <a:latin typeface="HY강M" pitchFamily="18" charset="-127"/>
                <a:ea typeface="HY강M" pitchFamily="18" charset="-127"/>
              </a:rPr>
              <a:t>몸속에</a:t>
            </a:r>
            <a:r>
              <a:rPr lang="ko-KR" altLang="en-US" sz="3200" dirty="0" smtClean="0">
                <a:latin typeface="HY강M" pitchFamily="18" charset="-127"/>
                <a:ea typeface="HY강M" pitchFamily="18" charset="-127"/>
              </a:rPr>
              <a:t> </a:t>
            </a:r>
            <a:r>
              <a:rPr lang="ko-KR" altLang="en-US" sz="3200" dirty="0" err="1" smtClean="0">
                <a:latin typeface="HY강M" pitchFamily="18" charset="-127"/>
                <a:ea typeface="HY강M" pitchFamily="18" charset="-127"/>
              </a:rPr>
              <a:t>머뭄</a:t>
            </a:r>
            <a:r>
              <a:rPr lang="en-US" altLang="ko-KR" sz="3200" dirty="0" smtClean="0">
                <a:latin typeface="HY강M" pitchFamily="18" charset="-127"/>
                <a:ea typeface="HY강M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3200" dirty="0" smtClean="0">
                <a:latin typeface="HY강M" pitchFamily="18" charset="-127"/>
                <a:ea typeface="HY강M" pitchFamily="18" charset="-127"/>
              </a:rPr>
              <a:t>지능이 낮아짐</a:t>
            </a:r>
            <a:r>
              <a:rPr lang="en-US" altLang="ko-KR" sz="3200" dirty="0" smtClean="0">
                <a:latin typeface="HY강M" pitchFamily="18" charset="-127"/>
                <a:ea typeface="HY강M" pitchFamily="18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3200" dirty="0" smtClean="0">
                <a:latin typeface="HY강M" pitchFamily="18" charset="-127"/>
                <a:ea typeface="HY강M" pitchFamily="18" charset="-127"/>
              </a:rPr>
              <a:t>주의력이 떨어짐</a:t>
            </a:r>
            <a:r>
              <a:rPr lang="en-US" altLang="ko-KR" sz="3200" dirty="0" smtClean="0">
                <a:latin typeface="HY강M" pitchFamily="18" charset="-127"/>
                <a:ea typeface="HY강M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3200" dirty="0" smtClean="0">
                <a:latin typeface="HY강M" pitchFamily="18" charset="-127"/>
                <a:ea typeface="HY강M" pitchFamily="18" charset="-127"/>
              </a:rPr>
              <a:t>스트레스에 민감해짐</a:t>
            </a:r>
            <a:r>
              <a:rPr lang="en-US" altLang="ko-KR" sz="3200" dirty="0" smtClean="0">
                <a:latin typeface="HY강M" pitchFamily="18" charset="-127"/>
                <a:ea typeface="HY강M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ko-KR" alt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914400" y="620688"/>
            <a:ext cx="7772400" cy="573487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임신 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8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주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- 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특정 호르몬이 작용하여 태아의 고환을 발달시켜야 함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암컷 쥐가 새끼를 배고 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15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일이 지났을 때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, 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쥐의 성 분화가 일어날 무렵에 다이옥신이 든 먹이를 주자 생식기관이 작거나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,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 정자 수가 정상에 비해 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75%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밖에 없거나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,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 성적으로 암컷처럼 행동하는 수컷이 태어났다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. </a:t>
            </a:r>
            <a:endParaRPr lang="ko-KR" altLang="en-US" dirty="0">
              <a:latin typeface="HY강M" pitchFamily="18" charset="-127"/>
              <a:ea typeface="HY강M" pitchFamily="18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모유 수유와 환경호르몬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모유수유를 하면 </a:t>
            </a:r>
            <a:r>
              <a:rPr lang="ko-KR" altLang="en-US" dirty="0" err="1" smtClean="0">
                <a:latin typeface="HY강M" pitchFamily="18" charset="-127"/>
                <a:ea typeface="HY강M" pitchFamily="18" charset="-127"/>
              </a:rPr>
              <a:t>유방속에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 쌓여 있던 오염물질이 태아에게 전달된다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. 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모유수유가 길어질수록 산모의 환경호르몬 수치는 줄었다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.</a:t>
            </a:r>
          </a:p>
          <a:p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첫째 아이가 오염 물질에 노출될 확률이 높다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.</a:t>
            </a:r>
          </a:p>
          <a:p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환경호르몬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(DDE)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이 많이 축적된 산모일수록 모유 수유기간이 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40% 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정도 짧다는 연구결과가 발표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.</a:t>
            </a:r>
            <a:endParaRPr lang="ko-KR" altLang="en-US" dirty="0">
              <a:latin typeface="HY강M" pitchFamily="18" charset="-127"/>
              <a:ea typeface="HY강M" pitchFamily="18" charset="-127"/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211970" name="Picture 2" descr="http://cfile9.uf.tistory.com/image/1353D934514195DE257142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1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사각형 설명선 3"/>
          <p:cNvSpPr/>
          <p:nvPr/>
        </p:nvSpPr>
        <p:spPr>
          <a:xfrm>
            <a:off x="899592" y="1700808"/>
            <a:ext cx="7632848" cy="2808312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7772400" cy="914400"/>
          </a:xfrm>
        </p:spPr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환경호르몬이 아이들에게 미치는 영향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noFill/>
          <a:ln>
            <a:noFill/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dirty="0" smtClean="0">
                <a:solidFill>
                  <a:schemeClr val="bg1"/>
                </a:solidFill>
              </a:rPr>
              <a:t>“ </a:t>
            </a:r>
            <a:r>
              <a:rPr lang="ko-KR" altLang="en-US" dirty="0" smtClean="0">
                <a:solidFill>
                  <a:schemeClr val="bg1"/>
                </a:solidFill>
              </a:rPr>
              <a:t>일단 소프트웨어가 잘못되면</a:t>
            </a:r>
            <a:r>
              <a:rPr lang="en-US" altLang="ko-KR" dirty="0" smtClean="0">
                <a:solidFill>
                  <a:schemeClr val="bg1"/>
                </a:solidFill>
              </a:rPr>
              <a:t>……. </a:t>
            </a:r>
            <a:r>
              <a:rPr lang="ko-KR" altLang="en-US" dirty="0" smtClean="0">
                <a:solidFill>
                  <a:schemeClr val="bg1"/>
                </a:solidFill>
              </a:rPr>
              <a:t>수정할 방</a:t>
            </a:r>
            <a:endParaRPr lang="en-US" altLang="ko-KR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ko-KR" altLang="en-US" dirty="0" smtClean="0">
                <a:solidFill>
                  <a:schemeClr val="bg1"/>
                </a:solidFill>
              </a:rPr>
              <a:t>법이 없습니다</a:t>
            </a:r>
            <a:r>
              <a:rPr lang="en-US" altLang="ko-KR" dirty="0" smtClean="0">
                <a:solidFill>
                  <a:schemeClr val="bg1"/>
                </a:solidFill>
              </a:rPr>
              <a:t>. </a:t>
            </a:r>
            <a:r>
              <a:rPr lang="ko-KR" altLang="en-US" dirty="0" smtClean="0">
                <a:solidFill>
                  <a:schemeClr val="bg1"/>
                </a:solidFill>
              </a:rPr>
              <a:t>아이들의 </a:t>
            </a:r>
            <a:r>
              <a:rPr lang="en-US" altLang="ko-KR" dirty="0" smtClean="0">
                <a:solidFill>
                  <a:schemeClr val="bg1"/>
                </a:solidFill>
              </a:rPr>
              <a:t>IQ</a:t>
            </a:r>
            <a:r>
              <a:rPr lang="ko-KR" altLang="en-US" dirty="0" smtClean="0">
                <a:solidFill>
                  <a:schemeClr val="bg1"/>
                </a:solidFill>
              </a:rPr>
              <a:t>에 문제가 생기면</a:t>
            </a:r>
            <a:endParaRPr lang="en-US" altLang="ko-KR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ko-KR" altLang="en-US" dirty="0" smtClean="0">
                <a:solidFill>
                  <a:schemeClr val="bg1"/>
                </a:solidFill>
              </a:rPr>
              <a:t> 돌이킬 방법이 없습니다</a:t>
            </a:r>
            <a:r>
              <a:rPr lang="en-US" altLang="ko-KR" dirty="0" smtClean="0">
                <a:solidFill>
                  <a:schemeClr val="bg1"/>
                </a:solidFill>
              </a:rPr>
              <a:t>. </a:t>
            </a:r>
            <a:r>
              <a:rPr lang="ko-KR" altLang="en-US" dirty="0" smtClean="0">
                <a:solidFill>
                  <a:schemeClr val="bg1"/>
                </a:solidFill>
              </a:rPr>
              <a:t>바로 이 점이 </a:t>
            </a:r>
            <a:r>
              <a:rPr lang="ko-KR" altLang="en-US" dirty="0" err="1" smtClean="0">
                <a:solidFill>
                  <a:schemeClr val="bg1"/>
                </a:solidFill>
              </a:rPr>
              <a:t>문제입</a:t>
            </a:r>
            <a:endParaRPr lang="en-US" altLang="ko-KR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ko-KR" altLang="en-US" dirty="0" err="1" smtClean="0">
                <a:solidFill>
                  <a:schemeClr val="bg1"/>
                </a:solidFill>
              </a:rPr>
              <a:t>니다</a:t>
            </a:r>
            <a:r>
              <a:rPr lang="en-US" altLang="ko-KR" dirty="0" smtClean="0">
                <a:solidFill>
                  <a:schemeClr val="bg1"/>
                </a:solidFill>
              </a:rPr>
              <a:t>. </a:t>
            </a:r>
            <a:r>
              <a:rPr lang="ko-KR" altLang="en-US" dirty="0" smtClean="0">
                <a:solidFill>
                  <a:schemeClr val="bg1"/>
                </a:solidFill>
              </a:rPr>
              <a:t>그래서 환경호르몬을 잘 알고 있어야 합</a:t>
            </a:r>
            <a:endParaRPr lang="en-US" altLang="ko-KR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ko-KR" altLang="en-US" dirty="0" err="1" smtClean="0">
                <a:solidFill>
                  <a:schemeClr val="bg1"/>
                </a:solidFill>
              </a:rPr>
              <a:t>니다</a:t>
            </a:r>
            <a:r>
              <a:rPr lang="en-US" altLang="ko-KR" dirty="0" smtClean="0">
                <a:solidFill>
                  <a:schemeClr val="bg1"/>
                </a:solidFill>
              </a:rPr>
              <a:t>. ”</a:t>
            </a:r>
          </a:p>
          <a:p>
            <a:pPr algn="r">
              <a:buNone/>
            </a:pPr>
            <a:r>
              <a:rPr lang="en-US" altLang="ko-KR" dirty="0" smtClean="0"/>
              <a:t>   </a:t>
            </a:r>
          </a:p>
          <a:p>
            <a:pPr algn="r">
              <a:buNone/>
            </a:pPr>
            <a:r>
              <a:rPr lang="en-US" altLang="ko-KR" dirty="0" smtClean="0"/>
              <a:t>-PBS </a:t>
            </a:r>
            <a:r>
              <a:rPr lang="ko-KR" altLang="en-US" dirty="0" smtClean="0"/>
              <a:t>다큐멘터리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자연 속이기</a:t>
            </a:r>
            <a:r>
              <a:rPr lang="en-US" altLang="ko-KR" dirty="0" smtClean="0"/>
              <a:t>’ </a:t>
            </a:r>
            <a:r>
              <a:rPr lang="ko-KR" altLang="en-US" dirty="0" smtClean="0"/>
              <a:t>중 </a:t>
            </a:r>
            <a:endParaRPr lang="en-US" altLang="ko-KR" dirty="0" smtClean="0"/>
          </a:p>
          <a:p>
            <a:pPr algn="r">
              <a:buNone/>
            </a:pPr>
            <a:r>
              <a:rPr lang="en-US" altLang="ko-KR" dirty="0" smtClean="0"/>
              <a:t> </a:t>
            </a:r>
            <a:r>
              <a:rPr lang="ko-KR" altLang="en-US" dirty="0" smtClean="0"/>
              <a:t>생태학자 짐 </a:t>
            </a:r>
            <a:r>
              <a:rPr lang="ko-KR" altLang="en-US" dirty="0" err="1" smtClean="0"/>
              <a:t>루드빅</a:t>
            </a:r>
            <a:endParaRPr lang="ko-KR" altLang="en-US" dirty="0"/>
          </a:p>
        </p:txBody>
      </p:sp>
    </p:spTree>
    <p:custDataLst>
      <p:tags r:id="rId1"/>
    </p:custData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9552" y="512064"/>
            <a:ext cx="8604448" cy="914400"/>
          </a:xfrm>
        </p:spPr>
        <p:txBody>
          <a:bodyPr/>
          <a:lstStyle/>
          <a:p>
            <a:r>
              <a:rPr lang="ko-KR" altLang="en-US" dirty="0" smtClean="0"/>
              <a:t>아이들이 환경호르몬에 취약한 이유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dirty="0" smtClean="0"/>
              <a:t> 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아이들의 뇌는 계속 성장하고 있다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 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몸이 완전히 성장하지 않았다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 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아이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, 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특히 </a:t>
            </a:r>
            <a:r>
              <a:rPr lang="ko-KR" altLang="en-US" dirty="0" err="1" smtClean="0">
                <a:latin typeface="HY강M" pitchFamily="18" charset="-127"/>
                <a:ea typeface="HY강M" pitchFamily="18" charset="-127"/>
              </a:rPr>
              <a:t>영유아는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 무엇이든 입에 넣는다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 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아이들은 어른들보다 오염 물질에 노출될 가능성이 높다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.</a:t>
            </a:r>
          </a:p>
          <a:p>
            <a:pPr>
              <a:buNone/>
            </a:pPr>
            <a:endParaRPr lang="ko-KR" altLang="en-US" dirty="0"/>
          </a:p>
        </p:txBody>
      </p:sp>
      <p:pic>
        <p:nvPicPr>
          <p:cNvPr id="5" name="Picture 2" descr="http://cfile9.uf.tistory.com/image/22782B3F51343DE801370A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1124744"/>
            <a:ext cx="8064896" cy="545566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7772400" cy="864096"/>
          </a:xfrm>
        </p:spPr>
        <p:txBody>
          <a:bodyPr/>
          <a:lstStyle/>
          <a:p>
            <a:r>
              <a:rPr lang="ko-KR" altLang="en-US" sz="4400" dirty="0" smtClean="0"/>
              <a:t>환경호르몬</a:t>
            </a:r>
            <a:r>
              <a:rPr lang="en-US" altLang="ko-KR" sz="4400" dirty="0" smtClean="0"/>
              <a:t>-&gt; </a:t>
            </a:r>
            <a:r>
              <a:rPr lang="ko-KR" altLang="en-US" sz="4400" dirty="0" smtClean="0"/>
              <a:t>어린이 질병</a:t>
            </a:r>
            <a:endParaRPr lang="ko-KR" altLang="en-US" sz="44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914400" y="1196752"/>
            <a:ext cx="7772400" cy="511256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ko-KR" altLang="en-US" sz="3500" dirty="0" smtClean="0">
                <a:latin typeface="HY강B" pitchFamily="18" charset="-127"/>
                <a:ea typeface="HY강B" pitchFamily="18" charset="-127"/>
              </a:rPr>
              <a:t>백혈병</a:t>
            </a:r>
            <a:endParaRPr lang="en-US" altLang="ko-KR" sz="3500" dirty="0" smtClean="0">
              <a:latin typeface="HY강B" pitchFamily="18" charset="-127"/>
              <a:ea typeface="HY강B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3500" dirty="0" err="1" smtClean="0">
                <a:latin typeface="HY강B" pitchFamily="18" charset="-127"/>
                <a:ea typeface="HY강B" pitchFamily="18" charset="-127"/>
              </a:rPr>
              <a:t>뇌암</a:t>
            </a:r>
            <a:endParaRPr lang="en-US" altLang="ko-KR" sz="3500" dirty="0" smtClean="0">
              <a:latin typeface="HY강B" pitchFamily="18" charset="-127"/>
              <a:ea typeface="HY강B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3500" dirty="0" smtClean="0">
                <a:latin typeface="HY강B" pitchFamily="18" charset="-127"/>
                <a:ea typeface="HY강B" pitchFamily="18" charset="-127"/>
              </a:rPr>
              <a:t>천식</a:t>
            </a:r>
            <a:endParaRPr lang="en-US" altLang="ko-KR" sz="3500" dirty="0" smtClean="0">
              <a:latin typeface="HY강B" pitchFamily="18" charset="-127"/>
              <a:ea typeface="HY강B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3500" dirty="0" smtClean="0">
                <a:latin typeface="HY강B" pitchFamily="18" charset="-127"/>
                <a:ea typeface="HY강B" pitchFamily="18" charset="-127"/>
              </a:rPr>
              <a:t>만성 비염과 중이염</a:t>
            </a:r>
            <a:r>
              <a:rPr lang="en-US" altLang="ko-KR" sz="3500" dirty="0" smtClean="0">
                <a:latin typeface="HY강B" pitchFamily="18" charset="-127"/>
                <a:ea typeface="HY강B" pitchFamily="18" charset="-127"/>
              </a:rPr>
              <a:t>-&gt; </a:t>
            </a:r>
            <a:r>
              <a:rPr lang="ko-KR" altLang="en-US" sz="3500" dirty="0" smtClean="0">
                <a:latin typeface="HY강B" pitchFamily="18" charset="-127"/>
                <a:ea typeface="HY강B" pitchFamily="18" charset="-127"/>
              </a:rPr>
              <a:t>청각장애</a:t>
            </a:r>
            <a:r>
              <a:rPr lang="en-US" altLang="ko-KR" sz="3500" dirty="0" smtClean="0"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sz="3500" dirty="0" smtClean="0">
                <a:latin typeface="HY강B" pitchFamily="18" charset="-127"/>
                <a:ea typeface="HY강B" pitchFamily="18" charset="-127"/>
              </a:rPr>
              <a:t>학습장애</a:t>
            </a:r>
            <a:endParaRPr lang="en-US" altLang="ko-KR" sz="3500" dirty="0" smtClean="0">
              <a:latin typeface="HY강B" pitchFamily="18" charset="-127"/>
              <a:ea typeface="HY강B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3500" dirty="0" smtClean="0">
                <a:latin typeface="HY강B" pitchFamily="18" charset="-127"/>
                <a:ea typeface="HY강B" pitchFamily="18" charset="-127"/>
              </a:rPr>
              <a:t>남자아이</a:t>
            </a:r>
            <a:r>
              <a:rPr lang="en-US" altLang="ko-KR" sz="3500" dirty="0" smtClean="0">
                <a:latin typeface="HY강B" pitchFamily="18" charset="-127"/>
                <a:ea typeface="HY강B" pitchFamily="18" charset="-127"/>
              </a:rPr>
              <a:t>- </a:t>
            </a:r>
            <a:r>
              <a:rPr lang="ko-KR" altLang="en-US" sz="3500" dirty="0" err="1" smtClean="0">
                <a:latin typeface="HY강B" pitchFamily="18" charset="-127"/>
                <a:ea typeface="HY강B" pitchFamily="18" charset="-127"/>
              </a:rPr>
              <a:t>요도하열</a:t>
            </a:r>
            <a:endParaRPr lang="en-US" altLang="ko-KR" sz="3500" dirty="0" smtClean="0">
              <a:latin typeface="HY강B" pitchFamily="18" charset="-127"/>
              <a:ea typeface="HY강B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3500" dirty="0" err="1" smtClean="0">
                <a:latin typeface="HY강B" pitchFamily="18" charset="-127"/>
                <a:ea typeface="HY강B" pitchFamily="18" charset="-127"/>
              </a:rPr>
              <a:t>성조숙증</a:t>
            </a:r>
            <a:endParaRPr lang="en-US" altLang="ko-KR" sz="3500" dirty="0" smtClean="0">
              <a:latin typeface="HY강B" pitchFamily="18" charset="-127"/>
              <a:ea typeface="HY강B" pitchFamily="18" charset="-127"/>
            </a:endParaRPr>
          </a:p>
          <a:p>
            <a:endParaRPr lang="ko-KR" alt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성조숙증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2252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" name="_x63333536" descr="EMB00001e700a6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548680"/>
            <a:ext cx="4608512" cy="583264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푸에르트리코의</a:t>
            </a:r>
            <a:r>
              <a:rPr lang="ko-KR" altLang="en-US" dirty="0" smtClean="0"/>
              <a:t> 여자아이들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224258" name="Picture 2" descr="http://postfiles14.naver.net/20160314_157/toy2me_1457929581047kv7l2_JPEG/2016-03-14-12-33-12-1.jpg?type=w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1052736"/>
            <a:ext cx="8077572" cy="5445224"/>
          </a:xfrm>
          <a:prstGeom prst="rect">
            <a:avLst/>
          </a:prstGeom>
          <a:noFill/>
        </p:spPr>
      </p:pic>
      <p:pic>
        <p:nvPicPr>
          <p:cNvPr id="6" name="Picture 2" descr="http://cfile25.uf.tistory.com/image/14432F3350B808F40D6586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5576" y="1124744"/>
            <a:ext cx="7776864" cy="53285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4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뇌암과</a:t>
            </a:r>
            <a:r>
              <a:rPr lang="ko-KR" altLang="en-US" dirty="0" smtClean="0"/>
              <a:t> 살충제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03648" y="1426464"/>
            <a:ext cx="6505575" cy="4295775"/>
          </a:xfrm>
          <a:prstGeom prst="rect">
            <a:avLst/>
          </a:prstGeom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4824" y="1470240"/>
            <a:ext cx="4413465" cy="440703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97175" y="1500343"/>
            <a:ext cx="4346825" cy="434682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512064"/>
            <a:ext cx="8748464" cy="914400"/>
          </a:xfrm>
        </p:spPr>
        <p:txBody>
          <a:bodyPr/>
          <a:lstStyle/>
          <a:p>
            <a:r>
              <a:rPr lang="ko-KR" altLang="en-US" dirty="0" smtClean="0"/>
              <a:t> 아이들에게 미치는 살충제의 영향력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395536" y="1423978"/>
            <a:ext cx="5400600" cy="366120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63888" y="3569346"/>
            <a:ext cx="5715000" cy="3267621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198210" y="3569346"/>
            <a:ext cx="4945790" cy="3220101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331640" y="1415986"/>
            <a:ext cx="7157324" cy="511498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갑상선 호르몬과 뇌 발달 </a:t>
            </a:r>
            <a:endParaRPr lang="ko-KR" altLang="en-US" dirty="0"/>
          </a:p>
        </p:txBody>
      </p:sp>
      <p:sp>
        <p:nvSpPr>
          <p:cNvPr id="5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/>
              <a:t>기억 장애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학습장애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주의력 결핍</a:t>
            </a:r>
            <a:r>
              <a:rPr lang="en-US" altLang="ko-KR" dirty="0" smtClean="0"/>
              <a:t>, </a:t>
            </a:r>
            <a:r>
              <a:rPr lang="ko-KR" altLang="en-US" dirty="0" smtClean="0"/>
              <a:t>행동과다장애</a:t>
            </a:r>
            <a:endParaRPr lang="en-US" altLang="ko-KR" dirty="0" smtClean="0"/>
          </a:p>
          <a:p>
            <a:r>
              <a:rPr lang="ko-KR" altLang="en-US" dirty="0" smtClean="0"/>
              <a:t>정교함을 요구하는 운동 능력 부족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균형감</a:t>
            </a:r>
            <a:r>
              <a:rPr lang="ko-KR" altLang="en-US" dirty="0" smtClean="0"/>
              <a:t> 상실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발육 부진</a:t>
            </a:r>
            <a:r>
              <a:rPr lang="en-US" altLang="ko-KR" dirty="0" smtClean="0"/>
              <a:t>, </a:t>
            </a:r>
            <a:r>
              <a:rPr lang="ko-KR" altLang="en-US" dirty="0" smtClean="0"/>
              <a:t>뇌성마비 같은 운동장애</a:t>
            </a:r>
            <a:endParaRPr lang="en-US" altLang="ko-KR" dirty="0" smtClean="0"/>
          </a:p>
          <a:p>
            <a:r>
              <a:rPr lang="ko-KR" altLang="en-US" dirty="0" smtClean="0"/>
              <a:t>발작</a:t>
            </a:r>
            <a:endParaRPr lang="en-US" altLang="ko-KR" dirty="0" smtClean="0"/>
          </a:p>
          <a:p>
            <a:r>
              <a:rPr lang="ko-KR" altLang="en-US" dirty="0" smtClean="0"/>
              <a:t>뇌수종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정신지체</a:t>
            </a:r>
            <a:r>
              <a:rPr lang="en-US" altLang="ko-KR" dirty="0" smtClean="0"/>
              <a:t>, </a:t>
            </a:r>
            <a:r>
              <a:rPr lang="ko-KR" altLang="en-US" dirty="0" smtClean="0"/>
              <a:t>기타 영구적인 신경계통의 문제들</a:t>
            </a:r>
            <a:endParaRPr lang="en-US" altLang="ko-KR" dirty="0" smtClean="0"/>
          </a:p>
          <a:p>
            <a:r>
              <a:rPr lang="ko-KR" altLang="en-US" dirty="0" smtClean="0"/>
              <a:t>청력상실</a:t>
            </a:r>
            <a:endParaRPr lang="en-US" altLang="ko-KR" dirty="0" smtClean="0"/>
          </a:p>
          <a:p>
            <a:r>
              <a:rPr lang="ko-KR" altLang="en-US" dirty="0" smtClean="0"/>
              <a:t>우울증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양극성</a:t>
            </a:r>
            <a:r>
              <a:rPr lang="ko-KR" altLang="en-US" dirty="0" smtClean="0"/>
              <a:t> 장애</a:t>
            </a:r>
            <a:endParaRPr lang="en-US" altLang="ko-KR" dirty="0" smtClean="0"/>
          </a:p>
          <a:p>
            <a:endParaRPr lang="en-US" altLang="ko-KR" dirty="0" smtClean="0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allAtOnce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남성의 생식력 문제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2531" name="_x120937336" descr="EMB0000101c7c5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628800"/>
            <a:ext cx="5760640" cy="4752528"/>
          </a:xfrm>
          <a:prstGeom prst="rect">
            <a:avLst/>
          </a:prstGeom>
          <a:noFill/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31640" y="404664"/>
            <a:ext cx="6624736" cy="584275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동성애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pic>
        <p:nvPicPr>
          <p:cNvPr id="6" name="내용 개체 틀 5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085706" y="1484784"/>
            <a:ext cx="7518742" cy="523304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419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약해지는 남성들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지난 </a:t>
            </a:r>
            <a:r>
              <a:rPr lang="en-US" altLang="ko-KR" dirty="0" smtClean="0"/>
              <a:t>50</a:t>
            </a:r>
            <a:r>
              <a:rPr lang="ko-KR" altLang="en-US" dirty="0" smtClean="0"/>
              <a:t>년 사이에 정자수가 </a:t>
            </a:r>
            <a:r>
              <a:rPr lang="en-US" altLang="ko-KR" dirty="0" smtClean="0"/>
              <a:t>50%</a:t>
            </a:r>
            <a:r>
              <a:rPr lang="ko-KR" altLang="en-US" dirty="0" err="1" smtClean="0"/>
              <a:t>감소햇으며</a:t>
            </a:r>
            <a:r>
              <a:rPr lang="ko-KR" altLang="en-US" dirty="0" smtClean="0"/>
              <a:t> 정액의 양도 줄어들고 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불임의 원인 중 </a:t>
            </a:r>
            <a:r>
              <a:rPr lang="en-US" altLang="ko-KR" dirty="0" smtClean="0"/>
              <a:t>40%</a:t>
            </a:r>
            <a:r>
              <a:rPr lang="ko-KR" altLang="en-US" dirty="0" smtClean="0"/>
              <a:t>는 남성불임</a:t>
            </a:r>
            <a:endParaRPr lang="en-US" altLang="ko-KR" dirty="0" smtClean="0"/>
          </a:p>
          <a:p>
            <a:r>
              <a:rPr lang="ko-KR" altLang="en-US" dirty="0" smtClean="0"/>
              <a:t>젊은 남성들에게 </a:t>
            </a:r>
            <a:r>
              <a:rPr lang="ko-KR" altLang="en-US" dirty="0" err="1" smtClean="0"/>
              <a:t>고환암</a:t>
            </a:r>
            <a:r>
              <a:rPr lang="ko-KR" altLang="en-US" dirty="0" smtClean="0"/>
              <a:t> 발병률이 증가</a:t>
            </a:r>
            <a:endParaRPr lang="en-US" altLang="ko-KR" dirty="0" smtClean="0"/>
          </a:p>
          <a:p>
            <a:r>
              <a:rPr lang="ko-KR" altLang="en-US" dirty="0" err="1" smtClean="0"/>
              <a:t>잠복고환증</a:t>
            </a:r>
            <a:endParaRPr lang="en-US" altLang="ko-KR" dirty="0" smtClean="0"/>
          </a:p>
          <a:p>
            <a:r>
              <a:rPr lang="ko-KR" altLang="en-US" dirty="0" err="1" smtClean="0"/>
              <a:t>요도하열</a:t>
            </a:r>
            <a:endParaRPr lang="en-US" altLang="ko-KR" dirty="0" smtClean="0"/>
          </a:p>
          <a:p>
            <a:r>
              <a:rPr lang="ko-KR" altLang="en-US" dirty="0" smtClean="0"/>
              <a:t>전립선 비대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전립선암</a:t>
            </a:r>
            <a:r>
              <a:rPr lang="ko-KR" altLang="en-US" dirty="0" smtClean="0"/>
              <a:t> 폭발적 증가 </a:t>
            </a:r>
            <a:r>
              <a:rPr lang="en-US" altLang="ko-KR" dirty="0" smtClean="0"/>
              <a:t>(</a:t>
            </a:r>
            <a:r>
              <a:rPr lang="ko-KR" altLang="en-US" dirty="0" smtClean="0"/>
              <a:t>서구 남성의 </a:t>
            </a:r>
            <a:r>
              <a:rPr lang="en-US" altLang="ko-KR" dirty="0" smtClean="0"/>
              <a:t>70%)</a:t>
            </a:r>
          </a:p>
          <a:p>
            <a:endParaRPr lang="en-US" altLang="ko-KR" dirty="0" smtClean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19672" y="449289"/>
            <a:ext cx="5976664" cy="6408711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063" y="831879"/>
            <a:ext cx="7949873" cy="519424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위협받는 여성의 건강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- </a:t>
            </a:r>
            <a:r>
              <a:rPr lang="ko-KR" altLang="en-US" dirty="0" smtClean="0"/>
              <a:t>에스트로겐 지옥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6" name="내용 개체 틀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71600" y="1916832"/>
            <a:ext cx="7848889" cy="494116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여성은 남성과 다르다</a:t>
            </a:r>
            <a:endParaRPr lang="ko-KR" altLang="en-US" dirty="0"/>
          </a:p>
        </p:txBody>
      </p:sp>
      <p:sp>
        <p:nvSpPr>
          <p:cNvPr id="5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ko-KR" altLang="en-US" dirty="0" smtClean="0"/>
              <a:t>천연에스트로겐을 더 많이 분비</a:t>
            </a:r>
            <a:endParaRPr lang="en-US" altLang="ko-KR" dirty="0" smtClean="0"/>
          </a:p>
          <a:p>
            <a:pPr>
              <a:buFont typeface="Wingdings" pitchFamily="2" charset="2"/>
              <a:buChar char="ü"/>
            </a:pPr>
            <a:r>
              <a:rPr lang="ko-KR" altLang="en-US" dirty="0" smtClean="0"/>
              <a:t>체지방 비율이 높다 </a:t>
            </a:r>
            <a:r>
              <a:rPr lang="en-US" altLang="ko-KR" dirty="0" smtClean="0"/>
              <a:t>–</a:t>
            </a:r>
            <a:r>
              <a:rPr lang="ko-KR" altLang="en-US" dirty="0" smtClean="0"/>
              <a:t>지방세포에 저장된 환경호르몬들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유방과 난소에 저장</a:t>
            </a:r>
            <a:endParaRPr lang="en-US" altLang="ko-KR" dirty="0" smtClean="0"/>
          </a:p>
          <a:p>
            <a:pPr>
              <a:buFont typeface="Wingdings" pitchFamily="2" charset="2"/>
              <a:buChar char="ü"/>
            </a:pPr>
            <a:r>
              <a:rPr lang="ko-KR" altLang="en-US" dirty="0" err="1" smtClean="0"/>
              <a:t>요요현상</a:t>
            </a:r>
            <a:r>
              <a:rPr lang="en-US" altLang="ko-KR" dirty="0" smtClean="0"/>
              <a:t>- </a:t>
            </a:r>
            <a:r>
              <a:rPr lang="ko-KR" altLang="en-US" dirty="0" err="1" smtClean="0"/>
              <a:t>지방세포속</a:t>
            </a:r>
            <a:r>
              <a:rPr lang="ko-KR" altLang="en-US" dirty="0" smtClean="0"/>
              <a:t> 화학물질 방출</a:t>
            </a:r>
            <a:endParaRPr lang="en-US" altLang="ko-KR" dirty="0" smtClean="0"/>
          </a:p>
          <a:p>
            <a:pPr>
              <a:buFont typeface="Wingdings" pitchFamily="2" charset="2"/>
              <a:buChar char="ü"/>
            </a:pPr>
            <a:r>
              <a:rPr lang="ko-KR" altLang="en-US" dirty="0" smtClean="0"/>
              <a:t>해독능력이 상대적으로 떨어진다</a:t>
            </a:r>
            <a:endParaRPr lang="en-US" altLang="ko-KR" dirty="0" smtClean="0"/>
          </a:p>
          <a:p>
            <a:pPr>
              <a:buFont typeface="Wingdings" pitchFamily="2" charset="2"/>
              <a:buChar char="ü"/>
            </a:pPr>
            <a:r>
              <a:rPr lang="ko-KR" altLang="en-US" dirty="0" smtClean="0"/>
              <a:t>사춘기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폐경기전후</a:t>
            </a:r>
            <a:endParaRPr lang="en-US" altLang="ko-KR" dirty="0" smtClean="0"/>
          </a:p>
          <a:p>
            <a:pPr>
              <a:buFont typeface="Wingdings" pitchFamily="2" charset="2"/>
              <a:buChar char="ü"/>
            </a:pPr>
            <a:r>
              <a:rPr lang="ko-KR" altLang="en-US" dirty="0" smtClean="0"/>
              <a:t>에스트로겐은 면역기관에 영향을 미친다</a:t>
            </a:r>
            <a:endParaRPr lang="en-US" altLang="ko-KR" dirty="0" smtClean="0"/>
          </a:p>
          <a:p>
            <a:pPr>
              <a:buFont typeface="Wingdings" pitchFamily="2" charset="2"/>
              <a:buChar char="ü"/>
            </a:pPr>
            <a:r>
              <a:rPr lang="en-US" altLang="ko-KR" dirty="0" smtClean="0"/>
              <a:t>-&gt; </a:t>
            </a:r>
            <a:r>
              <a:rPr lang="ko-KR" altLang="en-US" dirty="0" err="1" smtClean="0"/>
              <a:t>루푸스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갑상선 질환이 여성에게 많다</a:t>
            </a:r>
            <a:endParaRPr lang="en-US" altLang="ko-KR" dirty="0" smtClean="0"/>
          </a:p>
          <a:p>
            <a:pPr>
              <a:buNone/>
            </a:pPr>
            <a:endParaRPr lang="ko-KR" altLang="en-US" dirty="0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65212" y="-414808"/>
            <a:ext cx="10909212" cy="727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412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환경호르몬과 여성의 질환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불임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자궁외임신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유산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조산</a:t>
            </a:r>
            <a:endParaRPr lang="en-US" altLang="ko-KR" dirty="0" smtClean="0"/>
          </a:p>
          <a:p>
            <a:r>
              <a:rPr lang="ko-KR" altLang="en-US" dirty="0" err="1" smtClean="0"/>
              <a:t>자궁내막증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자궁근종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자궁폴립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자궁선근증</a:t>
            </a:r>
            <a:endParaRPr lang="en-US" altLang="ko-KR" dirty="0" smtClean="0"/>
          </a:p>
          <a:p>
            <a:r>
              <a:rPr lang="ko-KR" altLang="en-US" dirty="0" smtClean="0"/>
              <a:t>유방암</a:t>
            </a:r>
            <a:endParaRPr lang="en-US" altLang="ko-KR" dirty="0" smtClean="0"/>
          </a:p>
          <a:p>
            <a:r>
              <a:rPr lang="ko-KR" altLang="en-US" dirty="0" err="1" smtClean="0"/>
              <a:t>난소암</a:t>
            </a:r>
            <a:endParaRPr lang="en-US" altLang="ko-KR" dirty="0" smtClean="0"/>
          </a:p>
          <a:p>
            <a:r>
              <a:rPr lang="ko-KR" altLang="en-US" dirty="0" err="1" smtClean="0"/>
              <a:t>생리전증후군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r>
              <a:rPr lang="ko-KR" altLang="en-US" dirty="0" err="1" smtClean="0"/>
              <a:t>배란통</a:t>
            </a:r>
            <a:r>
              <a:rPr lang="en-US" altLang="ko-KR" dirty="0" smtClean="0"/>
              <a:t>, </a:t>
            </a:r>
            <a:r>
              <a:rPr lang="ko-KR" altLang="en-US" dirty="0" smtClean="0"/>
              <a:t>여드름</a:t>
            </a:r>
            <a:endParaRPr lang="en-US" altLang="ko-KR" dirty="0" smtClean="0"/>
          </a:p>
          <a:p>
            <a:r>
              <a:rPr lang="ko-KR" altLang="en-US" dirty="0" smtClean="0"/>
              <a:t>선천적 난소 자궁 등 생식기 기형</a:t>
            </a:r>
            <a:endParaRPr lang="en-US" altLang="ko-KR" dirty="0" smtClean="0"/>
          </a:p>
          <a:p>
            <a:endParaRPr lang="en-US" altLang="ko-KR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피임약과 </a:t>
            </a:r>
            <a:r>
              <a:rPr lang="ko-KR" altLang="en-US" dirty="0" err="1" smtClean="0"/>
              <a:t>배란유도제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395536" y="1426464"/>
            <a:ext cx="4104456" cy="4572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60032" y="1556792"/>
            <a:ext cx="3888431" cy="396044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65088" y="1052736"/>
            <a:ext cx="4761229" cy="580526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614" y="482915"/>
            <a:ext cx="8429308" cy="610819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5400" dirty="0" err="1" smtClean="0"/>
              <a:t>자궁내막증</a:t>
            </a:r>
            <a:endParaRPr lang="ko-KR" altLang="en-US" sz="54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15364" name="Picture 4" descr="http://www.imagestudio.co.kr/images/c_clinic_img_31.gif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1772816"/>
            <a:ext cx="7488832" cy="4608512"/>
          </a:xfrm>
          <a:prstGeom prst="rect">
            <a:avLst/>
          </a:prstGeom>
          <a:noFill/>
        </p:spPr>
      </p:pic>
      <p:sp>
        <p:nvSpPr>
          <p:cNvPr id="7" name="직사각형 6"/>
          <p:cNvSpPr/>
          <p:nvPr/>
        </p:nvSpPr>
        <p:spPr>
          <a:xfrm>
            <a:off x="1691680" y="1484784"/>
            <a:ext cx="6264696" cy="381642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0" dirty="0" smtClean="0"/>
              <a:t>면역력 저하</a:t>
            </a:r>
            <a:endParaRPr lang="ko-KR" altLang="en-US" sz="80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allAtOnce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유방암</a:t>
            </a:r>
            <a:r>
              <a:rPr lang="en-US" altLang="ko-KR" dirty="0" smtClean="0"/>
              <a:t>-</a:t>
            </a:r>
            <a:r>
              <a:rPr lang="ko-KR" altLang="en-US" dirty="0" smtClean="0"/>
              <a:t>여성의 주된 사망원인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3314" name="Picture 2" descr="http://cfile240.uf.daum.net/image/1713693F4E1E6FDD2AE35B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25804" y="3861048"/>
            <a:ext cx="4618196" cy="2996952"/>
          </a:xfrm>
          <a:prstGeom prst="rect">
            <a:avLst/>
          </a:prstGeom>
          <a:noFill/>
        </p:spPr>
      </p:pic>
      <p:pic>
        <p:nvPicPr>
          <p:cNvPr id="13316" name="Picture 4" descr="http://www.domin.co.kr/news/photo/201401/1010375_169782_342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536" y="1484784"/>
            <a:ext cx="5357850" cy="3384376"/>
          </a:xfrm>
          <a:prstGeom prst="rect">
            <a:avLst/>
          </a:prstGeom>
          <a:noFill/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33872" y="901164"/>
            <a:ext cx="7318210" cy="547260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207224" y="189461"/>
            <a:ext cx="5186751" cy="6668539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5. </a:t>
            </a:r>
            <a:r>
              <a:rPr lang="ko-KR" altLang="en-US" dirty="0" smtClean="0"/>
              <a:t>그 밖의 질환들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ko-KR" altLang="en-US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604" y="1268760"/>
            <a:ext cx="7821196" cy="5250912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5314" y="1145520"/>
            <a:ext cx="8730571" cy="53433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4400" y="188640"/>
            <a:ext cx="7772400" cy="1237824"/>
          </a:xfrm>
        </p:spPr>
        <p:txBody>
          <a:bodyPr/>
          <a:lstStyle/>
          <a:p>
            <a:r>
              <a:rPr lang="en-US" altLang="ko-KR" dirty="0" smtClean="0"/>
              <a:t>Ⅲ. </a:t>
            </a:r>
            <a:r>
              <a:rPr lang="ko-KR" altLang="en-US" dirty="0" smtClean="0"/>
              <a:t>건강을 지키는 방법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914400" y="1412776"/>
            <a:ext cx="7772400" cy="4942784"/>
          </a:xfrm>
        </p:spPr>
        <p:txBody>
          <a:bodyPr/>
          <a:lstStyle/>
          <a:p>
            <a:pPr>
              <a:buNone/>
            </a:pPr>
            <a:endParaRPr lang="en-US" altLang="ko-KR" dirty="0" smtClean="0"/>
          </a:p>
        </p:txBody>
      </p:sp>
      <p:sp>
        <p:nvSpPr>
          <p:cNvPr id="1218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" name="_x122094664" descr="EMB0000101c7c6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4664" y="1052736"/>
            <a:ext cx="8199784" cy="5544616"/>
          </a:xfrm>
          <a:prstGeom prst="rect">
            <a:avLst/>
          </a:prstGeom>
          <a:noFill/>
        </p:spPr>
      </p:pic>
      <p:pic>
        <p:nvPicPr>
          <p:cNvPr id="8" name="_x120937576" descr="EMB0000101c7c6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31640" y="692696"/>
            <a:ext cx="6552728" cy="6036576"/>
          </a:xfrm>
          <a:prstGeom prst="rect">
            <a:avLst/>
          </a:prstGeom>
          <a:noFill/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907704" y="274350"/>
            <a:ext cx="5628042" cy="65836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1858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0"/>
            <a:ext cx="8291264" cy="764704"/>
          </a:xfrm>
        </p:spPr>
        <p:txBody>
          <a:bodyPr/>
          <a:lstStyle/>
          <a:p>
            <a:r>
              <a:rPr lang="ko-KR" altLang="en-US" dirty="0" smtClean="0"/>
              <a:t>집은 나의 안식처</a:t>
            </a:r>
            <a:r>
              <a:rPr lang="en-US" altLang="ko-KR" dirty="0" smtClean="0"/>
              <a:t>? NO!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1208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176" name="Picture 8" descr="http://www.atopyzerosuwon.or.kr/images/html/disease_p06_img02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908720"/>
            <a:ext cx="9144000" cy="5661248"/>
          </a:xfrm>
          <a:prstGeom prst="rect">
            <a:avLst/>
          </a:prstGeom>
          <a:noFill/>
        </p:spPr>
      </p:pic>
      <p:pic>
        <p:nvPicPr>
          <p:cNvPr id="7180" name="Picture 12" descr="http://www.hanarm.cc/images/photocatalyst/subimg01.gif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30832" y="11430"/>
            <a:ext cx="9144000" cy="68580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구체적인 예방법들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1269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698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124" name="Picture 4" descr="http://cfile239.uf.daum.net/image/192DF03D50BED0751F7EC8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1196752"/>
            <a:ext cx="7747181" cy="5403661"/>
          </a:xfrm>
          <a:prstGeom prst="rect">
            <a:avLst/>
          </a:prstGeom>
          <a:noFill/>
        </p:spPr>
      </p:pic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5" name="_x62678672" descr="EMB00001468603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43608" y="1124744"/>
            <a:ext cx="7459366" cy="5332015"/>
          </a:xfrm>
          <a:prstGeom prst="rect">
            <a:avLst/>
          </a:prstGeom>
          <a:noFill/>
        </p:spPr>
      </p:pic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127" name="_x120969904" descr="EMB00001468603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4459" y="261734"/>
            <a:ext cx="9055889" cy="6453336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환경호르몬 배출 어떻게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126978" name="Picture 2" descr="http://cfile26.uf.tistory.com/image/26502B38523E612530969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340768"/>
            <a:ext cx="5174685" cy="3312368"/>
          </a:xfrm>
          <a:prstGeom prst="rect">
            <a:avLst/>
          </a:prstGeom>
          <a:noFill/>
        </p:spPr>
      </p:pic>
      <p:pic>
        <p:nvPicPr>
          <p:cNvPr id="126980" name="Picture 4" descr="http://blog.mothersafe.or.kr/attach/1/1954404507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79304" y="1412776"/>
            <a:ext cx="6264696" cy="4181666"/>
          </a:xfrm>
          <a:prstGeom prst="rect">
            <a:avLst/>
          </a:prstGeom>
          <a:noFill/>
        </p:spPr>
      </p:pic>
      <p:pic>
        <p:nvPicPr>
          <p:cNvPr id="126982" name="Picture 6" descr="http://mblogthumb2.phinf.naver.net/20140501_289/ninapie_1398941364290VHnU6_JPEG/20140430_070226.jpg?type=w2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5536" y="2420889"/>
            <a:ext cx="7892938" cy="4437112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6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우리는 생태계의 일부이다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30050" name="Picture 2" descr="http://cfile4.uf.tistory.com/image/217E9C4D5142E020289C68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1268760"/>
            <a:ext cx="7782585" cy="5184576"/>
          </a:xfrm>
          <a:prstGeom prst="rect">
            <a:avLst/>
          </a:prstGeom>
          <a:noFill/>
        </p:spPr>
      </p:pic>
      <p:pic>
        <p:nvPicPr>
          <p:cNvPr id="130054" name="Picture 6" descr="http://cfile216.uf.daum.net/image/2017B44E510790622A8A8D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87624" y="404664"/>
            <a:ext cx="6338099" cy="6453336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5400" dirty="0" smtClean="0"/>
              <a:t>당신의 도움이 필요하다</a:t>
            </a:r>
            <a:endParaRPr lang="ko-KR" altLang="en-US" sz="54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sz="4400" dirty="0" smtClean="0"/>
              <a:t>쓰레기 관리 </a:t>
            </a:r>
            <a:r>
              <a:rPr lang="en-US" altLang="ko-KR" sz="4400" dirty="0" smtClean="0"/>
              <a:t>– </a:t>
            </a:r>
            <a:r>
              <a:rPr lang="ko-KR" altLang="en-US" sz="4400" dirty="0" smtClean="0"/>
              <a:t>분리수거</a:t>
            </a:r>
            <a:r>
              <a:rPr lang="en-US" altLang="ko-KR" sz="4400" dirty="0" smtClean="0"/>
              <a:t> </a:t>
            </a:r>
          </a:p>
          <a:p>
            <a:endParaRPr lang="en-US" altLang="ko-KR" sz="4400" dirty="0" smtClean="0"/>
          </a:p>
          <a:p>
            <a:r>
              <a:rPr lang="ko-KR" altLang="en-US" sz="4400" dirty="0" smtClean="0"/>
              <a:t>소비자여</a:t>
            </a:r>
            <a:r>
              <a:rPr lang="en-US" altLang="ko-KR" sz="4400" dirty="0" smtClean="0"/>
              <a:t>, </a:t>
            </a:r>
            <a:r>
              <a:rPr lang="ko-KR" altLang="en-US" sz="4400" dirty="0" smtClean="0"/>
              <a:t>깨어나라</a:t>
            </a:r>
            <a:endParaRPr lang="en-US" altLang="ko-KR" sz="4400" dirty="0" smtClean="0"/>
          </a:p>
          <a:p>
            <a:endParaRPr lang="en-US" altLang="ko-KR" sz="4400" dirty="0" smtClean="0"/>
          </a:p>
          <a:p>
            <a:r>
              <a:rPr lang="ko-KR" altLang="en-US" sz="4400" dirty="0" smtClean="0"/>
              <a:t>모두 함께 뭉치기</a:t>
            </a:r>
            <a:endParaRPr lang="en-US" altLang="ko-KR" sz="4400" dirty="0" smtClean="0"/>
          </a:p>
          <a:p>
            <a:endParaRPr lang="en-US" altLang="ko-KR" dirty="0" smtClean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참고문헌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55344" y="1412777"/>
            <a:ext cx="4038600" cy="4883688"/>
          </a:xfrm>
        </p:spPr>
        <p:txBody>
          <a:bodyPr/>
          <a:lstStyle/>
          <a:p>
            <a:pPr>
              <a:buNone/>
            </a:pPr>
            <a:endParaRPr lang="en-US" altLang="ko-KR" dirty="0" smtClean="0"/>
          </a:p>
          <a:p>
            <a:pPr>
              <a:buNone/>
            </a:pP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&lt; </a:t>
            </a:r>
            <a:r>
              <a:rPr lang="ko-KR" altLang="en-US" dirty="0" smtClean="0"/>
              <a:t>환경호르몬의 반격</a:t>
            </a:r>
            <a:r>
              <a:rPr lang="en-US" altLang="ko-KR" dirty="0" smtClean="0"/>
              <a:t>&gt;</a:t>
            </a:r>
          </a:p>
          <a:p>
            <a:pPr>
              <a:buNone/>
            </a:pPr>
            <a:endParaRPr lang="en-US" altLang="ko-KR" dirty="0" smtClean="0"/>
          </a:p>
          <a:p>
            <a:pPr>
              <a:buFontTx/>
              <a:buChar char="-"/>
            </a:pPr>
            <a:r>
              <a:rPr lang="en-US" altLang="ko-KR" dirty="0" smtClean="0"/>
              <a:t>D. </a:t>
            </a:r>
            <a:r>
              <a:rPr lang="ko-KR" altLang="en-US" dirty="0" err="1" smtClean="0"/>
              <a:t>린드세이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빅슨</a:t>
            </a:r>
            <a:r>
              <a:rPr lang="ko-KR" altLang="en-US" dirty="0" smtClean="0"/>
              <a:t> 지음</a:t>
            </a:r>
            <a:endParaRPr lang="en-US" altLang="ko-KR" dirty="0" smtClean="0"/>
          </a:p>
          <a:p>
            <a:pPr>
              <a:buFontTx/>
              <a:buChar char="-"/>
            </a:pPr>
            <a:endParaRPr lang="en-US" altLang="ko-KR" dirty="0" smtClean="0"/>
          </a:p>
          <a:p>
            <a:pPr>
              <a:buFontTx/>
              <a:buChar char="-"/>
            </a:pPr>
            <a:r>
              <a:rPr lang="ko-KR" altLang="en-US" dirty="0" err="1" smtClean="0"/>
              <a:t>아롬미디어</a:t>
            </a:r>
            <a:r>
              <a:rPr lang="ko-KR" altLang="en-US" dirty="0" smtClean="0"/>
              <a:t>     </a:t>
            </a:r>
            <a:endParaRPr lang="en-US" altLang="ko-KR" dirty="0" smtClean="0"/>
          </a:p>
          <a:p>
            <a:pPr>
              <a:buFontTx/>
              <a:buChar char="-"/>
            </a:pPr>
            <a:endParaRPr lang="en-US" altLang="ko-KR" dirty="0" smtClean="0"/>
          </a:p>
          <a:p>
            <a:pPr>
              <a:buFontTx/>
              <a:buChar char="-"/>
            </a:pPr>
            <a:endParaRPr lang="en-US" altLang="ko-KR" dirty="0" smtClean="0"/>
          </a:p>
          <a:p>
            <a:pPr>
              <a:buFontTx/>
              <a:buChar char="-"/>
            </a:pPr>
            <a:endParaRPr lang="en-US" altLang="ko-KR" dirty="0" smtClean="0"/>
          </a:p>
          <a:p>
            <a:pPr>
              <a:buFontTx/>
              <a:buChar char="-"/>
            </a:pPr>
            <a:endParaRPr lang="ko-KR" altLang="en-US" dirty="0"/>
          </a:p>
        </p:txBody>
      </p:sp>
      <p:pic>
        <p:nvPicPr>
          <p:cNvPr id="5" name="Picture 2" descr="http://www.ecofuturenetwork.co.kr/news/photo/201302/10347_9454_4714.jpg">
            <a:hlinkClick r:id="rId3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1566697"/>
            <a:ext cx="3096344" cy="46135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2656"/>
            <a:ext cx="9147549" cy="61386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|1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.2|1.3|0.7|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3|7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3|2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4.6|5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3.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7|9.5|8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5.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4.6|15.2|7.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2|22.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6.9|12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9.7|5.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3|11.5|3|6.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3.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12|10.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6.8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7|17.9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3.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3.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9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|1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|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9|10.5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4|4.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4.2|16.6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9|1.5|1.7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9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1.9|13.4|16.9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메트로">
  <a:themeElements>
    <a:clrScheme name="메트로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메트로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메트로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1619</TotalTime>
  <Words>4542</Words>
  <Application>Microsoft Office PowerPoint</Application>
  <PresentationFormat>화면 슬라이드 쇼(4:3)</PresentationFormat>
  <Paragraphs>382</Paragraphs>
  <Slides>61</Slides>
  <Notes>56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61</vt:i4>
      </vt:variant>
    </vt:vector>
  </HeadingPairs>
  <TitlesOfParts>
    <vt:vector size="73" baseType="lpstr">
      <vt:lpstr>HY강B</vt:lpstr>
      <vt:lpstr>HY강M</vt:lpstr>
      <vt:lpstr>HY목판L</vt:lpstr>
      <vt:lpstr>HY중고딕</vt:lpstr>
      <vt:lpstr>맑은 고딕</vt:lpstr>
      <vt:lpstr>바탕</vt:lpstr>
      <vt:lpstr>Consolas</vt:lpstr>
      <vt:lpstr>Corbel</vt:lpstr>
      <vt:lpstr>Wingdings</vt:lpstr>
      <vt:lpstr>Wingdings 2</vt:lpstr>
      <vt:lpstr>Wingdings 3</vt:lpstr>
      <vt:lpstr>메트로</vt:lpstr>
      <vt:lpstr>PowerPoint 프레젠테이션</vt:lpstr>
      <vt:lpstr>환경호르몬</vt:lpstr>
      <vt:lpstr>PowerPoint 프레젠테이션</vt:lpstr>
      <vt:lpstr>환경호르몬이란 무엇인가? </vt:lpstr>
      <vt:lpstr>PowerPoint 프레젠테이션</vt:lpstr>
      <vt:lpstr>PowerPoint 프레젠테이션</vt:lpstr>
      <vt:lpstr>PowerPoint 프레젠테이션</vt:lpstr>
      <vt:lpstr>PowerPoint 프레젠테이션</vt:lpstr>
      <vt:lpstr>Irony ; 모순</vt:lpstr>
      <vt:lpstr>2. 환경호르몬이란?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울산12경 중… 울산공단야경</vt:lpstr>
      <vt:lpstr>Ⅱ. 환경호르몬이 우리에게 미치는 영향   </vt:lpstr>
      <vt:lpstr>PowerPoint 프레젠테이션</vt:lpstr>
      <vt:lpstr>천연호르몬 vs 환경호르몬</vt:lpstr>
      <vt:lpstr>PowerPoint 프레젠테이션</vt:lpstr>
      <vt:lpstr>PowerPoint 프레젠테이션</vt:lpstr>
      <vt:lpstr>에스트로겐</vt:lpstr>
      <vt:lpstr>환경 에스트로겐들</vt:lpstr>
      <vt:lpstr>쉽게 열리는 수용체들 </vt:lpstr>
      <vt:lpstr>PowerPoint 프레젠테이션</vt:lpstr>
      <vt:lpstr>PowerPoint 프레젠테이션</vt:lpstr>
      <vt:lpstr>환경호르몬의 반격…</vt:lpstr>
      <vt:lpstr>PowerPoint 프레젠테이션</vt:lpstr>
      <vt:lpstr>1. 자궁과 유방에 미치는 영향</vt:lpstr>
      <vt:lpstr>PowerPoint 프레젠테이션</vt:lpstr>
      <vt:lpstr>PowerPoint 프레젠테이션</vt:lpstr>
      <vt:lpstr>모유 수유와 환경호르몬</vt:lpstr>
      <vt:lpstr>PowerPoint 프레젠테이션</vt:lpstr>
      <vt:lpstr>2. 환경호르몬이 아이들에게 미치는 영향</vt:lpstr>
      <vt:lpstr>아이들이 환경호르몬에 취약한 이유</vt:lpstr>
      <vt:lpstr>환경호르몬-&gt; 어린이 질병</vt:lpstr>
      <vt:lpstr>성조숙증</vt:lpstr>
      <vt:lpstr>푸에르트리코의 여자아이들</vt:lpstr>
      <vt:lpstr>뇌암과 살충제</vt:lpstr>
      <vt:lpstr> 아이들에게 미치는 살충제의 영향력</vt:lpstr>
      <vt:lpstr>갑상선 호르몬과 뇌 발달 </vt:lpstr>
      <vt:lpstr>3. 남성의 생식력 문제</vt:lpstr>
      <vt:lpstr>동성애?</vt:lpstr>
      <vt:lpstr>PowerPoint 프레젠테이션</vt:lpstr>
      <vt:lpstr>약해지는 남성들</vt:lpstr>
      <vt:lpstr>4. 위협받는 여성의 건강 - 에스트로겐 지옥</vt:lpstr>
      <vt:lpstr>여성은 남성과 다르다</vt:lpstr>
      <vt:lpstr>PowerPoint 프레젠테이션</vt:lpstr>
      <vt:lpstr>환경호르몬과 여성의 질환</vt:lpstr>
      <vt:lpstr>피임약과 배란유도제</vt:lpstr>
      <vt:lpstr>자궁내막증</vt:lpstr>
      <vt:lpstr>유방암-여성의 주된 사망원인</vt:lpstr>
      <vt:lpstr>5. 그 밖의 질환들</vt:lpstr>
      <vt:lpstr>Ⅲ. 건강을 지키는 방법 </vt:lpstr>
      <vt:lpstr>집은 나의 안식처? NO!</vt:lpstr>
      <vt:lpstr>구체적인 예방법들</vt:lpstr>
      <vt:lpstr>환경호르몬 배출 어떻게?</vt:lpstr>
      <vt:lpstr>우리는 생태계의 일부이다.</vt:lpstr>
      <vt:lpstr>당신의 도움이 필요하다</vt:lpstr>
      <vt:lpstr>참고문헌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환경호르몬</dc:title>
  <dc:creator>김민정</dc:creator>
  <cp:lastModifiedBy>가마실</cp:lastModifiedBy>
  <cp:revision>125</cp:revision>
  <dcterms:created xsi:type="dcterms:W3CDTF">2016-04-13T03:02:52Z</dcterms:created>
  <dcterms:modified xsi:type="dcterms:W3CDTF">2016-04-19T05:07:20Z</dcterms:modified>
</cp:coreProperties>
</file>