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900" r:id="rId1"/>
  </p:sldMasterIdLst>
  <p:notesMasterIdLst>
    <p:notesMasterId r:id="rId33"/>
  </p:notesMasterIdLst>
  <p:sldIdLst>
    <p:sldId id="341" r:id="rId2"/>
    <p:sldId id="397" r:id="rId3"/>
    <p:sldId id="479" r:id="rId4"/>
    <p:sldId id="585" r:id="rId5"/>
    <p:sldId id="541" r:id="rId6"/>
    <p:sldId id="546" r:id="rId7"/>
    <p:sldId id="548" r:id="rId8"/>
    <p:sldId id="589" r:id="rId9"/>
    <p:sldId id="550" r:id="rId10"/>
    <p:sldId id="551" r:id="rId11"/>
    <p:sldId id="577" r:id="rId12"/>
    <p:sldId id="553" r:id="rId13"/>
    <p:sldId id="578" r:id="rId14"/>
    <p:sldId id="555" r:id="rId15"/>
    <p:sldId id="557" r:id="rId16"/>
    <p:sldId id="581" r:id="rId17"/>
    <p:sldId id="558" r:id="rId18"/>
    <p:sldId id="562" r:id="rId19"/>
    <p:sldId id="559" r:id="rId20"/>
    <p:sldId id="560" r:id="rId21"/>
    <p:sldId id="564" r:id="rId22"/>
    <p:sldId id="569" r:id="rId23"/>
    <p:sldId id="565" r:id="rId24"/>
    <p:sldId id="566" r:id="rId25"/>
    <p:sldId id="586" r:id="rId26"/>
    <p:sldId id="587" r:id="rId27"/>
    <p:sldId id="571" r:id="rId28"/>
    <p:sldId id="572" r:id="rId29"/>
    <p:sldId id="575" r:id="rId30"/>
    <p:sldId id="474" r:id="rId31"/>
    <p:sldId id="438" r:id="rId32"/>
  </p:sldIdLst>
  <p:sldSz cx="9144000" cy="6858000" type="screen4x3"/>
  <p:notesSz cx="6858000" cy="9144000"/>
  <p:embeddedFontLst>
    <p:embeddedFont>
      <p:font typeface="Wingdings 3" panose="05040102010807070707" pitchFamily="18" charset="2"/>
      <p:regular r:id="rId34"/>
    </p:embeddedFont>
    <p:embeddedFont>
      <p:font typeface="맑은 고딕" panose="020B0503020000020004" pitchFamily="50" charset="-127"/>
      <p:regular r:id="rId35"/>
      <p:bold r:id="rId36"/>
    </p:embeddedFont>
    <p:embeddedFont>
      <p:font typeface="휴먼아미체" panose="02030504000101010101" pitchFamily="18" charset="-127"/>
      <p:regular r:id="rId37"/>
    </p:embeddedFont>
    <p:embeddedFont>
      <p:font typeface="휴먼엑스포" panose="02030504000101010101" pitchFamily="18" charset="-127"/>
      <p:regular r:id="rId38"/>
    </p:embeddedFont>
    <p:embeddedFont>
      <p:font typeface="HY목각파임B" panose="02030600000101010101" pitchFamily="18" charset="-127"/>
      <p:regular r:id="rId39"/>
    </p:embeddedFont>
    <p:embeddedFont>
      <p:font typeface="Gill Sans MT" panose="020B0502020104020203" pitchFamily="34" charset="0"/>
      <p:regular r:id="rId40"/>
      <p:bold r:id="rId41"/>
      <p:italic r:id="rId42"/>
      <p:boldItalic r:id="rId43"/>
    </p:embeddedFont>
    <p:embeddedFont>
      <p:font typeface="Bookman Old Style" panose="02050604050505020204" pitchFamily="18" charset="0"/>
      <p:regular r:id="rId44"/>
      <p:bold r:id="rId45"/>
      <p:italic r:id="rId46"/>
      <p:boldItalic r:id="rId4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1802BE"/>
    <a:srgbClr val="CC0099"/>
    <a:srgbClr val="009900"/>
    <a:srgbClr val="9E0000"/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94" autoAdjust="0"/>
    <p:restoredTop sz="94794" autoAdjust="0"/>
  </p:normalViewPr>
  <p:slideViewPr>
    <p:cSldViewPr>
      <p:cViewPr varScale="1">
        <p:scale>
          <a:sx n="84" d="100"/>
          <a:sy n="84" d="100"/>
        </p:scale>
        <p:origin x="1555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73EC3-5890-4450-A551-86F83108D69A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86530-B07B-40FC-946A-7034467D49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672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난임을 주제로 잡게 된 이유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– </a:t>
            </a:r>
            <a:r>
              <a:rPr lang="ko-KR" altLang="en-US" baseline="0" dirty="0" err="1" smtClean="0"/>
              <a:t>부야한의원</a:t>
            </a:r>
            <a:r>
              <a:rPr lang="ko-KR" altLang="en-US" baseline="0" dirty="0" smtClean="0"/>
              <a:t> 예전부터 아이 가지게 해준다고 유명했었다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환자들도 소문을 듣고 많이 찾아온다</a:t>
            </a:r>
            <a:r>
              <a:rPr lang="en-US" altLang="ko-KR" baseline="0" dirty="0" smtClean="0"/>
              <a:t>. </a:t>
            </a:r>
            <a:r>
              <a:rPr lang="ko-KR" altLang="en-US" baseline="0" dirty="0" err="1" smtClean="0"/>
              <a:t>직원분들도</a:t>
            </a:r>
            <a:r>
              <a:rPr lang="ko-KR" altLang="en-US" baseline="0" dirty="0" smtClean="0"/>
              <a:t> 저를 비롯하여 </a:t>
            </a:r>
            <a:r>
              <a:rPr lang="ko-KR" altLang="en-US" baseline="0" dirty="0" err="1" smtClean="0"/>
              <a:t>미혼이신분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출산 경험이 없으신 분들이 훨씬 많아서 알고 있으면 상담 </a:t>
            </a:r>
            <a:r>
              <a:rPr lang="ko-KR" altLang="en-US" baseline="0" dirty="0" err="1" smtClean="0"/>
              <a:t>할때나</a:t>
            </a:r>
            <a:r>
              <a:rPr lang="ko-KR" altLang="en-US" baseline="0" dirty="0" smtClean="0"/>
              <a:t> 앞으로 도움이 될 것 같아서 주제로 정하게 되었다</a:t>
            </a:r>
            <a:r>
              <a:rPr lang="en-US" altLang="ko-KR" baseline="0" dirty="0" smtClean="0"/>
              <a:t>. 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762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5813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06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06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6394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7947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217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스펌</a:t>
            </a:r>
            <a:r>
              <a:rPr lang="en-US" altLang="ko-KR" dirty="0" smtClean="0"/>
              <a:t>(</a:t>
            </a:r>
            <a:r>
              <a:rPr lang="ko-KR" altLang="en-US" dirty="0" smtClean="0"/>
              <a:t>정자</a:t>
            </a:r>
            <a:r>
              <a:rPr lang="en-US" altLang="ko-KR" dirty="0" smtClean="0"/>
              <a:t>) </a:t>
            </a:r>
            <a:r>
              <a:rPr lang="ko-KR" altLang="en-US" dirty="0" smtClean="0"/>
              <a:t>체크를 이용하면 임신이 가능한 수준으로 정자 수가 있는지 </a:t>
            </a:r>
            <a:r>
              <a:rPr lang="ko-KR" altLang="en-US" dirty="0" err="1" smtClean="0"/>
              <a:t>자가진단해</a:t>
            </a:r>
            <a:r>
              <a:rPr lang="ko-KR" altLang="en-US" dirty="0" smtClean="0"/>
              <a:t> 볼 수 있다</a:t>
            </a:r>
            <a:r>
              <a:rPr lang="en-US" altLang="ko-KR" dirty="0" smtClean="0"/>
              <a:t>. /</a:t>
            </a:r>
            <a:r>
              <a:rPr lang="ko-KR" altLang="en-US" dirty="0" smtClean="0"/>
              <a:t>신지호 헬스조선 기자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216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3906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0994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6691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345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1499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00967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8999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400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24060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139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9712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9630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49305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5946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84277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2057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출처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한의사협회 보수교육 강의자료 중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24468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출처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한의사협회 보수교육 강의자료 중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24468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출처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한의사협회 보수교육 강의자료 중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24468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45782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86530-B07B-40FC-946A-7034467D493E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495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883D9180-C9FB-4205-A271-D192C401FF17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6A89968-CD5D-44D9-8411-E9C2F16C98B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직사각형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직사각형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180-C9FB-4205-A271-D192C401FF17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83D9180-C9FB-4205-A271-D192C401FF17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6A89968-CD5D-44D9-8411-E9C2F16C98B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180-C9FB-4205-A271-D192C401FF17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180-C9FB-4205-A271-D192C401FF17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180-C9FB-4205-A271-D192C401FF17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180-C9FB-4205-A271-D192C401FF17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180-C9FB-4205-A271-D192C401FF17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180-C9FB-4205-A271-D192C401FF17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180-C9FB-4205-A271-D192C401FF17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180-C9FB-4205-A271-D192C401FF17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이등변 삼각형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83D9180-C9FB-4205-A271-D192C401FF17}" type="datetimeFigureOut">
              <a:rPr lang="ko-KR" altLang="en-US" smtClean="0"/>
              <a:pPr/>
              <a:t>2016-04-22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6A89968-CD5D-44D9-8411-E9C2F16C98B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직선 연결선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직선 연결선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이등변 삼각형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>
    <p:fade/>
  </p:transition>
  <p:txStyles>
    <p:titleStyle>
      <a:lvl1pPr algn="l" rtl="0" eaLnBrk="1" latinLnBrk="1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43608" y="3811843"/>
            <a:ext cx="7272808" cy="1015752"/>
          </a:xfrm>
        </p:spPr>
        <p:txBody>
          <a:bodyPr anchor="ctr">
            <a:normAutofit/>
          </a:bodyPr>
          <a:lstStyle/>
          <a:p>
            <a:pPr algn="ctr"/>
            <a:r>
              <a:rPr lang="en-US" altLang="ko-KR" dirty="0" smtClean="0">
                <a:solidFill>
                  <a:srgbClr val="1802BE"/>
                </a:solidFill>
                <a:latin typeface="휴먼엑스포" pitchFamily="18" charset="-127"/>
                <a:ea typeface="휴먼엑스포" pitchFamily="18" charset="-127"/>
              </a:rPr>
              <a:t>2016. 02. 16 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126237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난임 </a:t>
            </a:r>
            <a:r>
              <a:rPr lang="en-US" altLang="ko-KR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難姙</a:t>
            </a:r>
            <a:r>
              <a:rPr lang="en-US" altLang="ko-KR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4338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2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539552" y="548680"/>
            <a:ext cx="8143932" cy="738664"/>
            <a:chOff x="539552" y="544281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539552" y="544281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난임</a:t>
              </a:r>
              <a:r>
                <a:rPr lang="en-US" altLang="ko-KR" sz="3200" dirty="0" smtClean="0"/>
                <a:t>(</a:t>
              </a:r>
              <a:r>
                <a:rPr lang="ko-KR" altLang="en-US" sz="3200" dirty="0" smtClean="0"/>
                <a:t>難姙</a:t>
              </a:r>
              <a:r>
                <a:rPr lang="en-US" altLang="ko-KR" sz="3200" dirty="0" smtClean="0"/>
                <a:t>)</a:t>
              </a:r>
              <a:r>
                <a:rPr lang="ko-KR" altLang="en-US" sz="3200" dirty="0" smtClean="0"/>
                <a:t>의 정의</a:t>
              </a:r>
              <a:endParaRPr lang="en-US" altLang="ko-KR" sz="3200" dirty="0" smtClean="0"/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5560" y="602757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직사각형 6"/>
          <p:cNvSpPr/>
          <p:nvPr/>
        </p:nvSpPr>
        <p:spPr>
          <a:xfrm>
            <a:off x="857224" y="1714488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년 동안 피임을 하지 않고 </a:t>
            </a:r>
            <a:r>
              <a:rPr lang="en-US" altLang="ko-KR" dirty="0" smtClean="0"/>
              <a:t>1</a:t>
            </a:r>
            <a:r>
              <a:rPr lang="ko-KR" altLang="en-US" dirty="0" smtClean="0"/>
              <a:t>주일에 평균 </a:t>
            </a:r>
            <a:r>
              <a:rPr lang="en-US" altLang="ko-KR" dirty="0" smtClean="0"/>
              <a:t>2~3</a:t>
            </a:r>
            <a:r>
              <a:rPr lang="ko-KR" altLang="en-US" dirty="0" smtClean="0"/>
              <a:t>회 이상의 정상적인 부부생활을 해왔지만 임신이 되지 않은 경우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492896"/>
            <a:ext cx="5056984" cy="32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980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3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23528" y="548680"/>
            <a:ext cx="8143932" cy="738664"/>
            <a:chOff x="545156" y="1366583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545156" y="1366583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난임의 역학</a:t>
              </a:r>
              <a:r>
                <a:rPr lang="en-US" altLang="ko-KR" sz="3200" dirty="0" smtClean="0"/>
                <a:t>(</a:t>
              </a:r>
              <a:r>
                <a:rPr lang="ko-KR" altLang="en-US" sz="3200" dirty="0" smtClean="0"/>
                <a:t>빈도</a:t>
              </a:r>
              <a:r>
                <a:rPr lang="en-US" altLang="ko-KR" sz="3200" dirty="0" smtClean="0"/>
                <a:t>)</a:t>
              </a:r>
              <a:endParaRPr lang="ko-KR" altLang="en-US" sz="3200" dirty="0" smtClean="0"/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직사각형 6"/>
          <p:cNvSpPr/>
          <p:nvPr/>
        </p:nvSpPr>
        <p:spPr>
          <a:xfrm>
            <a:off x="572804" y="3890337"/>
            <a:ext cx="7976761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결혼과 출산 연령이 늦어지면서 난임 치료를 받는 </a:t>
            </a:r>
            <a:r>
              <a:rPr lang="en-US" altLang="ko-KR" dirty="0" smtClean="0"/>
              <a:t>40</a:t>
            </a:r>
            <a:r>
              <a:rPr lang="ko-KR" altLang="en-US" dirty="0" smtClean="0"/>
              <a:t>대가 큰 폭으로 증가</a:t>
            </a:r>
            <a:endParaRPr lang="en-US" altLang="ko-KR" dirty="0" smtClean="0"/>
          </a:p>
          <a:p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dirty="0" smtClean="0"/>
              <a:t>난임으로 병원을 찾는 </a:t>
            </a:r>
            <a:r>
              <a:rPr lang="en-US" altLang="ko-KR" dirty="0" smtClean="0"/>
              <a:t>40 </a:t>
            </a:r>
            <a:r>
              <a:rPr lang="ko-KR" altLang="en-US" dirty="0" smtClean="0"/>
              <a:t>대 </a:t>
            </a: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2011</a:t>
            </a:r>
            <a:r>
              <a:rPr lang="ko-KR" altLang="en-US" dirty="0"/>
              <a:t>년 </a:t>
            </a:r>
            <a:r>
              <a:rPr lang="en-US" altLang="ko-KR" dirty="0"/>
              <a:t>1</a:t>
            </a:r>
            <a:r>
              <a:rPr lang="ko-KR" altLang="en-US" dirty="0"/>
              <a:t>만</a:t>
            </a:r>
            <a:r>
              <a:rPr lang="en-US" altLang="ko-KR" dirty="0"/>
              <a:t>7</a:t>
            </a:r>
            <a:r>
              <a:rPr lang="ko-KR" altLang="en-US" dirty="0"/>
              <a:t>천</a:t>
            </a:r>
            <a:r>
              <a:rPr lang="en-US" altLang="ko-KR" dirty="0"/>
              <a:t>886</a:t>
            </a:r>
            <a:r>
              <a:rPr lang="ko-KR" altLang="en-US" dirty="0"/>
              <a:t>명에서 </a:t>
            </a:r>
            <a:r>
              <a:rPr lang="en-US" altLang="ko-KR" dirty="0"/>
              <a:t>2013</a:t>
            </a:r>
            <a:r>
              <a:rPr lang="ko-KR" altLang="en-US" dirty="0"/>
              <a:t>년 </a:t>
            </a:r>
            <a:r>
              <a:rPr lang="en-US" altLang="ko-KR" dirty="0"/>
              <a:t>2</a:t>
            </a:r>
            <a:r>
              <a:rPr lang="ko-KR" altLang="en-US" dirty="0"/>
              <a:t>만</a:t>
            </a:r>
            <a:r>
              <a:rPr lang="en-US" altLang="ko-KR" dirty="0"/>
              <a:t>652</a:t>
            </a:r>
            <a:r>
              <a:rPr lang="ko-KR" altLang="en-US" dirty="0"/>
              <a:t>명으로 </a:t>
            </a:r>
            <a:r>
              <a:rPr lang="en-US" altLang="ko-KR" dirty="0"/>
              <a:t>15.5%</a:t>
            </a:r>
            <a:r>
              <a:rPr lang="ko-KR" altLang="en-US" dirty="0"/>
              <a:t>나 </a:t>
            </a:r>
            <a:r>
              <a:rPr lang="ko-KR" altLang="en-US" dirty="0" smtClean="0"/>
              <a:t>증가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dirty="0" smtClean="0"/>
              <a:t>난임으로 병원을 찾는 </a:t>
            </a:r>
            <a:r>
              <a:rPr lang="en-US" altLang="ko-KR" dirty="0" smtClean="0"/>
              <a:t>30</a:t>
            </a:r>
            <a:r>
              <a:rPr lang="ko-KR" altLang="en-US" dirty="0" smtClean="0"/>
              <a:t>대 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2011</a:t>
            </a:r>
            <a:r>
              <a:rPr lang="ko-KR" altLang="en-US" dirty="0"/>
              <a:t>년 </a:t>
            </a:r>
            <a:r>
              <a:rPr lang="en-US" altLang="ko-KR" dirty="0"/>
              <a:t>13</a:t>
            </a:r>
            <a:r>
              <a:rPr lang="ko-KR" altLang="en-US" dirty="0"/>
              <a:t>만</a:t>
            </a:r>
            <a:r>
              <a:rPr lang="en-US" altLang="ko-KR" dirty="0"/>
              <a:t>6</a:t>
            </a:r>
            <a:r>
              <a:rPr lang="ko-KR" altLang="en-US" dirty="0"/>
              <a:t>천</a:t>
            </a:r>
            <a:r>
              <a:rPr lang="en-US" altLang="ko-KR" dirty="0"/>
              <a:t>569</a:t>
            </a:r>
            <a:r>
              <a:rPr lang="ko-KR" altLang="en-US" dirty="0"/>
              <a:t>명에서 </a:t>
            </a:r>
            <a:r>
              <a:rPr lang="en-US" altLang="ko-KR" dirty="0"/>
              <a:t>2013</a:t>
            </a:r>
            <a:r>
              <a:rPr lang="ko-KR" altLang="en-US" dirty="0"/>
              <a:t>년 </a:t>
            </a:r>
            <a:r>
              <a:rPr lang="en-US" altLang="ko-KR" dirty="0"/>
              <a:t>14</a:t>
            </a:r>
            <a:r>
              <a:rPr lang="ko-KR" altLang="en-US" dirty="0"/>
              <a:t>만</a:t>
            </a:r>
            <a:r>
              <a:rPr lang="en-US" altLang="ko-KR" dirty="0"/>
              <a:t>2</a:t>
            </a:r>
            <a:r>
              <a:rPr lang="ko-KR" altLang="en-US" dirty="0"/>
              <a:t>천</a:t>
            </a:r>
            <a:r>
              <a:rPr lang="en-US" altLang="ko-KR" dirty="0"/>
              <a:t>570</a:t>
            </a:r>
            <a:r>
              <a:rPr lang="ko-KR" altLang="en-US" dirty="0"/>
              <a:t>명으로 </a:t>
            </a:r>
            <a:r>
              <a:rPr lang="en-US" altLang="ko-KR" dirty="0"/>
              <a:t>4.4% 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 smtClean="0"/>
          </a:p>
          <a:p>
            <a:pPr algn="r"/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] </a:t>
            </a:r>
            <a:r>
              <a:rPr lang="ko-KR" altLang="en-US" sz="1200" dirty="0" smtClean="0"/>
              <a:t>건강보험심사평가원의 통계자료</a:t>
            </a:r>
            <a:endParaRPr lang="en-US" altLang="ko-KR" sz="1200" dirty="0"/>
          </a:p>
        </p:txBody>
      </p:sp>
      <p:sp>
        <p:nvSpPr>
          <p:cNvPr id="8" name="직사각형 7"/>
          <p:cNvSpPr/>
          <p:nvPr/>
        </p:nvSpPr>
        <p:spPr>
          <a:xfrm>
            <a:off x="502122" y="1628800"/>
            <a:ext cx="79653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dirty="0"/>
              <a:t>우리나라 기혼 여성 </a:t>
            </a:r>
            <a:r>
              <a:rPr lang="en-US" altLang="ko-KR" dirty="0"/>
              <a:t>3</a:t>
            </a:r>
            <a:r>
              <a:rPr lang="ko-KR" altLang="en-US" dirty="0"/>
              <a:t>명 중 </a:t>
            </a:r>
            <a:r>
              <a:rPr lang="en-US" altLang="ko-KR" dirty="0"/>
              <a:t>1</a:t>
            </a:r>
            <a:r>
              <a:rPr lang="ko-KR" altLang="en-US" dirty="0"/>
              <a:t>명은 </a:t>
            </a:r>
            <a:r>
              <a:rPr lang="en-US" altLang="ko-KR" dirty="0" smtClean="0"/>
              <a:t>‘</a:t>
            </a:r>
            <a:r>
              <a:rPr lang="ko-KR" altLang="en-US" dirty="0"/>
              <a:t>난임’을 </a:t>
            </a:r>
            <a:r>
              <a:rPr lang="ko-KR" altLang="en-US" dirty="0" smtClean="0"/>
              <a:t>경험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dirty="0"/>
              <a:t>2009</a:t>
            </a:r>
            <a:r>
              <a:rPr lang="ko-KR" altLang="en-US" dirty="0"/>
              <a:t>년 </a:t>
            </a:r>
            <a:r>
              <a:rPr lang="en-US" altLang="ko-KR" dirty="0"/>
              <a:t>: 20~44</a:t>
            </a:r>
            <a:r>
              <a:rPr lang="ko-KR" altLang="en-US" dirty="0"/>
              <a:t>세 기혼여성  </a:t>
            </a:r>
            <a:r>
              <a:rPr lang="en-US" altLang="ko-KR" dirty="0"/>
              <a:t>26.2%</a:t>
            </a:r>
            <a:r>
              <a:rPr lang="ko-KR" altLang="en-US" dirty="0"/>
              <a:t>가 난임을 </a:t>
            </a:r>
            <a:r>
              <a:rPr lang="ko-KR" altLang="en-US" dirty="0" smtClean="0"/>
              <a:t>경험</a:t>
            </a:r>
            <a:endParaRPr lang="en-US" altLang="ko-KR" dirty="0" smtClean="0"/>
          </a:p>
          <a:p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dirty="0" smtClean="0"/>
              <a:t>2012</a:t>
            </a:r>
            <a:r>
              <a:rPr lang="ko-KR" altLang="en-US" dirty="0" smtClean="0"/>
              <a:t>년  </a:t>
            </a:r>
            <a:r>
              <a:rPr lang="en-US" altLang="ko-KR" dirty="0" smtClean="0"/>
              <a:t>: 20~44</a:t>
            </a:r>
            <a:r>
              <a:rPr lang="ko-KR" altLang="en-US" dirty="0"/>
              <a:t>세 기혼여성 </a:t>
            </a:r>
            <a:r>
              <a:rPr lang="en-US" altLang="ko-KR" dirty="0" smtClean="0"/>
              <a:t>32.3</a:t>
            </a:r>
            <a:r>
              <a:rPr lang="en-US" altLang="ko-KR" dirty="0"/>
              <a:t>%</a:t>
            </a:r>
            <a:r>
              <a:rPr lang="ko-KR" altLang="en-US" dirty="0"/>
              <a:t>가 난임을 </a:t>
            </a:r>
            <a:r>
              <a:rPr lang="ko-KR" altLang="en-US" dirty="0" smtClean="0"/>
              <a:t>경험</a:t>
            </a:r>
            <a:endParaRPr lang="en-US" altLang="ko-KR" dirty="0"/>
          </a:p>
          <a:p>
            <a:endParaRPr lang="en-US" altLang="ko-KR" dirty="0"/>
          </a:p>
          <a:p>
            <a:pPr algn="r"/>
            <a:r>
              <a:rPr lang="en-US" altLang="ko-KR" sz="1200" dirty="0" smtClean="0"/>
              <a:t>[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] </a:t>
            </a:r>
            <a:r>
              <a:rPr lang="ko-KR" altLang="en-US" sz="1200" dirty="0" smtClean="0"/>
              <a:t>보건사회연구원의 ‘전국 </a:t>
            </a:r>
            <a:r>
              <a:rPr lang="ko-KR" altLang="en-US" sz="1200" dirty="0"/>
              <a:t>결혼 및 출산 동향 조사</a:t>
            </a:r>
            <a:r>
              <a:rPr lang="ko-KR" altLang="en-US" sz="1200" dirty="0" smtClean="0"/>
              <a:t>’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8901980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4</a:t>
            </a:fld>
            <a:endParaRPr lang="ko-KR" altLang="en-US"/>
          </a:p>
        </p:txBody>
      </p:sp>
      <p:grpSp>
        <p:nvGrpSpPr>
          <p:cNvPr id="2" name="그룹 3"/>
          <p:cNvGrpSpPr/>
          <p:nvPr/>
        </p:nvGrpSpPr>
        <p:grpSpPr>
          <a:xfrm>
            <a:off x="323528" y="548680"/>
            <a:ext cx="8143932" cy="738664"/>
            <a:chOff x="545156" y="1366583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545156" y="1366583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난임의 역학</a:t>
              </a:r>
              <a:r>
                <a:rPr lang="en-US" altLang="ko-KR" sz="3200" dirty="0" smtClean="0"/>
                <a:t>(</a:t>
              </a:r>
              <a:r>
                <a:rPr lang="ko-KR" altLang="en-US" sz="3200" dirty="0" smtClean="0"/>
                <a:t>빈도</a:t>
              </a:r>
              <a:r>
                <a:rPr lang="en-US" altLang="ko-KR" sz="3200" dirty="0" smtClean="0"/>
                <a:t>)</a:t>
              </a:r>
              <a:endParaRPr lang="ko-KR" altLang="en-US" sz="3200" dirty="0" smtClean="0"/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357290" y="2143116"/>
          <a:ext cx="609600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b="1" dirty="0" smtClean="0"/>
                        <a:t>불임과 관련된 </a:t>
                      </a:r>
                      <a:r>
                        <a:rPr lang="ko-KR" altLang="en-US" b="1" dirty="0" err="1" smtClean="0"/>
                        <a:t>원인별</a:t>
                      </a:r>
                      <a:r>
                        <a:rPr lang="ko-KR" altLang="en-US" b="1" dirty="0" smtClean="0"/>
                        <a:t> </a:t>
                      </a:r>
                      <a:r>
                        <a:rPr lang="ko-KR" altLang="en-US" b="1" dirty="0" err="1" smtClean="0"/>
                        <a:t>유병율</a:t>
                      </a:r>
                      <a:endParaRPr lang="en-US" altLang="ko-KR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남성요인 </a:t>
                      </a:r>
                      <a:r>
                        <a:rPr lang="en-US" altLang="ko-KR" baseline="0" dirty="0" smtClean="0"/>
                        <a:t>   </a:t>
                      </a:r>
                      <a:r>
                        <a:rPr lang="en-US" altLang="ko-KR" dirty="0" smtClean="0"/>
                        <a:t> 25~40%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여성요인  </a:t>
                      </a:r>
                      <a:r>
                        <a:rPr lang="en-US" altLang="ko-KR" baseline="0" dirty="0" smtClean="0"/>
                        <a:t>   </a:t>
                      </a:r>
                      <a:r>
                        <a:rPr lang="en-US" altLang="ko-KR" dirty="0" smtClean="0"/>
                        <a:t>40~55%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부부 양측 요인   </a:t>
                      </a:r>
                      <a:r>
                        <a:rPr lang="en-US" altLang="ko-KR" dirty="0" smtClean="0"/>
                        <a:t>10%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o-KR" altLang="en-US" dirty="0" smtClean="0"/>
                        <a:t>설명되지 않는 불임 </a:t>
                      </a:r>
                      <a:r>
                        <a:rPr lang="en-US" altLang="ko-KR" dirty="0" smtClean="0"/>
                        <a:t>10%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29388" y="5929330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출처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한방여성의학</a:t>
            </a:r>
            <a:r>
              <a:rPr lang="en-US" altLang="ko-KR" sz="1400" dirty="0" smtClean="0"/>
              <a:t>1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8901980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5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난임의 원인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05956" y="1340768"/>
            <a:ext cx="77824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sz="2000" b="1" dirty="0" smtClean="0"/>
              <a:t>남성에 의한 원인</a:t>
            </a:r>
            <a:endParaRPr lang="en-US" altLang="ko-KR" sz="2000" b="1" dirty="0" smtClean="0"/>
          </a:p>
          <a:p>
            <a:pPr marL="342900" indent="-342900">
              <a:buAutoNum type="arabicParenR"/>
            </a:pPr>
            <a:endParaRPr lang="en-US" altLang="ko-KR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ko-KR" altLang="en-US" dirty="0" smtClean="0"/>
              <a:t>정자 생산 감소 </a:t>
            </a:r>
            <a:r>
              <a:rPr lang="en-US" altLang="ko-KR" dirty="0" smtClean="0"/>
              <a:t>(</a:t>
            </a:r>
            <a:r>
              <a:rPr lang="ko-KR" altLang="en-US" dirty="0" smtClean="0"/>
              <a:t>정계정맥류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고환부전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내분비 이상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잠복 고환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스트레스</a:t>
            </a:r>
            <a:r>
              <a:rPr lang="en-US" altLang="ko-KR" dirty="0" smtClean="0"/>
              <a:t>, </a:t>
            </a:r>
            <a:r>
              <a:rPr lang="ko-KR" altLang="en-US" dirty="0" smtClean="0"/>
              <a:t>흡연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열 </a:t>
            </a:r>
            <a:r>
              <a:rPr lang="en-US" altLang="ko-KR" dirty="0" smtClean="0"/>
              <a:t>)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altLang="ko-KR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ko-KR" altLang="en-US" dirty="0" smtClean="0"/>
              <a:t>도관장치 폐쇄 </a:t>
            </a:r>
            <a:r>
              <a:rPr lang="en-US" altLang="ko-KR" dirty="0" smtClean="0"/>
              <a:t>(</a:t>
            </a:r>
            <a:r>
              <a:rPr lang="ko-KR" altLang="en-US" dirty="0" smtClean="0"/>
              <a:t>부고환 감염 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선천적인 수정관 결손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정관결찰</a:t>
            </a:r>
            <a:r>
              <a:rPr lang="ko-KR" altLang="en-US" dirty="0" smtClean="0"/>
              <a:t> 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사정관 감염 후</a:t>
            </a:r>
            <a:r>
              <a:rPr lang="en-US" altLang="ko-KR" dirty="0" smtClean="0"/>
              <a:t>)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altLang="ko-KR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ko-KR" altLang="en-US" dirty="0" smtClean="0"/>
              <a:t>질로의 운반장애 </a:t>
            </a:r>
            <a:r>
              <a:rPr lang="en-US" altLang="ko-KR" dirty="0" smtClean="0"/>
              <a:t>(</a:t>
            </a:r>
            <a:r>
              <a:rPr lang="ko-KR" altLang="en-US" dirty="0" smtClean="0"/>
              <a:t>사정장애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요도하열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성기능 이상</a:t>
            </a:r>
            <a:r>
              <a:rPr lang="en-US" altLang="ko-KR" dirty="0" smtClean="0"/>
              <a:t>)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altLang="ko-KR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ko-KR" altLang="en-US" dirty="0" smtClean="0"/>
              <a:t>비정상 정액 </a:t>
            </a:r>
            <a:r>
              <a:rPr lang="en-US" altLang="ko-KR" dirty="0" smtClean="0"/>
              <a:t>(</a:t>
            </a:r>
            <a:r>
              <a:rPr lang="ko-KR" altLang="en-US" dirty="0" smtClean="0"/>
              <a:t>양의 이상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정자 </a:t>
            </a:r>
            <a:r>
              <a:rPr lang="ko-KR" altLang="en-US" dirty="0" err="1" smtClean="0"/>
              <a:t>사멸증과</a:t>
            </a:r>
            <a:r>
              <a:rPr lang="ko-KR" altLang="en-US" dirty="0" smtClean="0"/>
              <a:t> 응집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고점도</a:t>
            </a:r>
            <a:r>
              <a:rPr lang="en-US" altLang="ko-KR" dirty="0" smtClean="0"/>
              <a:t>)</a:t>
            </a:r>
          </a:p>
          <a:p>
            <a:pPr marL="342900" indent="-342900">
              <a:buAutoNum type="arabicParenR"/>
            </a:pPr>
            <a:endParaRPr lang="en-US" altLang="ko-KR" dirty="0" smtClean="0"/>
          </a:p>
          <a:p>
            <a:pPr marL="342900" indent="-342900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34151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6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난임의 원인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05956" y="1340768"/>
            <a:ext cx="77824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2</a:t>
            </a:r>
            <a:r>
              <a:rPr lang="en-US" altLang="ko-KR" sz="2000" b="1" dirty="0" smtClean="0"/>
              <a:t>) </a:t>
            </a:r>
            <a:r>
              <a:rPr lang="ko-KR" altLang="en-US" sz="2000" b="1" dirty="0"/>
              <a:t>여</a:t>
            </a:r>
            <a:r>
              <a:rPr lang="ko-KR" altLang="en-US" sz="2000" b="1" dirty="0" smtClean="0"/>
              <a:t>성에 의한 원인</a:t>
            </a:r>
            <a:endParaRPr lang="en-US" altLang="ko-KR" sz="2000" b="1" dirty="0" smtClean="0"/>
          </a:p>
          <a:p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en-US" altLang="ko-KR" dirty="0" smtClean="0"/>
              <a:t> </a:t>
            </a:r>
            <a:r>
              <a:rPr lang="ko-KR" altLang="en-US" dirty="0" smtClean="0"/>
              <a:t>배란인자</a:t>
            </a:r>
            <a:r>
              <a:rPr lang="en-US" altLang="ko-KR" dirty="0" smtClean="0"/>
              <a:t>(30~40%)  : </a:t>
            </a:r>
            <a:r>
              <a:rPr lang="ko-KR" altLang="en-US" dirty="0" smtClean="0"/>
              <a:t>배란 장애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무배란</a:t>
            </a:r>
            <a:r>
              <a:rPr lang="en-US" altLang="ko-KR" dirty="0" smtClean="0"/>
              <a:t>, </a:t>
            </a:r>
            <a:r>
              <a:rPr lang="ko-KR" altLang="en-US" dirty="0" smtClean="0"/>
              <a:t>희소배란</a:t>
            </a:r>
            <a:r>
              <a:rPr lang="en-US" altLang="ko-KR" dirty="0" smtClean="0"/>
              <a:t>)</a:t>
            </a:r>
          </a:p>
          <a:p>
            <a:pPr>
              <a:buFont typeface="Wingdings" pitchFamily="2" charset="2"/>
              <a:buChar char="ü"/>
            </a:pP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en-US" altLang="ko-KR" dirty="0" smtClean="0"/>
              <a:t> </a:t>
            </a:r>
            <a:r>
              <a:rPr lang="ko-KR" altLang="en-US" dirty="0" smtClean="0"/>
              <a:t>난관 및 복막인자</a:t>
            </a:r>
            <a:r>
              <a:rPr lang="en-US" altLang="ko-KR" dirty="0" smtClean="0"/>
              <a:t>(30~40%) : </a:t>
            </a:r>
            <a:r>
              <a:rPr lang="ko-KR" altLang="en-US" dirty="0" smtClean="0"/>
              <a:t>난관 및 난소 주위의 유착 </a:t>
            </a:r>
            <a:r>
              <a:rPr lang="en-US" altLang="ko-KR" dirty="0" smtClean="0"/>
              <a:t>(</a:t>
            </a:r>
            <a:r>
              <a:rPr lang="ko-KR" altLang="en-US" dirty="0" smtClean="0"/>
              <a:t>골반염증성질환</a:t>
            </a:r>
            <a:r>
              <a:rPr lang="en-US" altLang="ko-KR" dirty="0" smtClean="0"/>
              <a:t>)</a:t>
            </a:r>
          </a:p>
          <a:p>
            <a:pPr>
              <a:buFont typeface="Wingdings" pitchFamily="2" charset="2"/>
              <a:buChar char="ü"/>
            </a:pP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dirty="0" smtClean="0"/>
              <a:t>자궁 경부 인자 </a:t>
            </a:r>
            <a:r>
              <a:rPr lang="en-US" altLang="ko-KR" dirty="0" smtClean="0"/>
              <a:t>(5%) : </a:t>
            </a:r>
            <a:r>
              <a:rPr lang="ko-KR" altLang="en-US" dirty="0" smtClean="0"/>
              <a:t>자궁 경부의 해부학적 이상</a:t>
            </a:r>
            <a:r>
              <a:rPr lang="en-US" altLang="ko-KR" dirty="0" smtClean="0"/>
              <a:t>,  </a:t>
            </a:r>
            <a:r>
              <a:rPr lang="ko-KR" altLang="en-US" dirty="0" smtClean="0"/>
              <a:t>경관 점액 이상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dirty="0" smtClean="0"/>
              <a:t>자궁인자</a:t>
            </a:r>
            <a:r>
              <a:rPr lang="en-US" altLang="ko-KR" dirty="0" smtClean="0"/>
              <a:t>(5~10%) :  </a:t>
            </a:r>
            <a:r>
              <a:rPr lang="ko-KR" altLang="en-US" dirty="0" smtClean="0"/>
              <a:t>선천성 </a:t>
            </a:r>
            <a:r>
              <a:rPr lang="ko-KR" altLang="en-US" dirty="0" err="1" smtClean="0"/>
              <a:t>뮐러리안관</a:t>
            </a:r>
            <a:r>
              <a:rPr lang="ko-KR" altLang="en-US" dirty="0" smtClean="0"/>
              <a:t> 이상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자궁근종</a:t>
            </a:r>
            <a:r>
              <a:rPr lang="en-US" altLang="ko-KR" dirty="0" smtClean="0"/>
              <a:t>, 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자궁내</a:t>
            </a:r>
            <a:r>
              <a:rPr lang="ko-KR" altLang="en-US" dirty="0" smtClean="0"/>
              <a:t> 유착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dirty="0" err="1" smtClean="0"/>
              <a:t>면역학적인자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dirty="0" smtClean="0"/>
              <a:t>감염인자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만성 </a:t>
            </a:r>
            <a:r>
              <a:rPr lang="ko-KR" altLang="en-US" dirty="0" err="1" smtClean="0"/>
              <a:t>골반염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dirty="0" smtClean="0"/>
              <a:t>원인불명의 불임증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14590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7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 검사 방법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05956" y="1340768"/>
            <a:ext cx="7782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1) </a:t>
            </a:r>
            <a:r>
              <a:rPr lang="ko-KR" altLang="en-US" sz="2000" b="1" dirty="0" smtClean="0"/>
              <a:t>남성이 받아야 할 난임 검사</a:t>
            </a:r>
            <a:endParaRPr lang="ko-KR" altLang="en-US" sz="20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1" y="2143116"/>
            <a:ext cx="7572428" cy="449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745248"/>
              </p:ext>
            </p:extLst>
          </p:nvPr>
        </p:nvGraphicFramePr>
        <p:xfrm>
          <a:off x="1381125" y="2756570"/>
          <a:ext cx="6096000" cy="192563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57322"/>
                <a:gridCol w="4738678"/>
              </a:tblGrid>
              <a:tr h="44227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WHO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의 정상 기준치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정액 용적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 2.0ml </a:t>
                      </a:r>
                      <a:r>
                        <a:rPr lang="ko-KR" altLang="en-US" dirty="0" smtClean="0"/>
                        <a:t>이상</a:t>
                      </a:r>
                      <a:endParaRPr lang="en-US" altLang="ko-KR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정자 수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정상 </a:t>
                      </a:r>
                      <a:r>
                        <a:rPr lang="ko-KR" altLang="en-US" dirty="0" err="1" smtClean="0"/>
                        <a:t>수태력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: 2</a:t>
                      </a:r>
                      <a:r>
                        <a:rPr lang="ko-KR" altLang="en-US" dirty="0" smtClean="0"/>
                        <a:t>천만</a:t>
                      </a:r>
                      <a:r>
                        <a:rPr lang="en-US" altLang="ko-KR" dirty="0" smtClean="0"/>
                        <a:t>/ml </a:t>
                      </a:r>
                      <a:r>
                        <a:rPr lang="ko-KR" altLang="en-US" dirty="0" smtClean="0"/>
                        <a:t>이상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운동성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전방 진행 </a:t>
                      </a:r>
                      <a:r>
                        <a:rPr lang="en-US" altLang="ko-KR" dirty="0" smtClean="0"/>
                        <a:t>50% </a:t>
                      </a:r>
                      <a:r>
                        <a:rPr lang="ko-KR" altLang="en-US" dirty="0" smtClean="0"/>
                        <a:t>이상 또는 급속 진행 </a:t>
                      </a:r>
                      <a:r>
                        <a:rPr lang="en-US" altLang="ko-KR" dirty="0" smtClean="0"/>
                        <a:t>25%  </a:t>
                      </a:r>
                      <a:r>
                        <a:rPr lang="ko-KR" altLang="en-US" dirty="0" smtClean="0"/>
                        <a:t>이상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정자형태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정상이 </a:t>
                      </a:r>
                      <a:r>
                        <a:rPr lang="en-US" altLang="ko-KR" dirty="0" smtClean="0"/>
                        <a:t>30%</a:t>
                      </a:r>
                      <a:r>
                        <a:rPr lang="ko-KR" altLang="en-US" dirty="0" smtClean="0"/>
                        <a:t>이상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51520" y="4939011"/>
            <a:ext cx="856895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smtClean="0"/>
              <a:t> 정자 </a:t>
            </a:r>
            <a:r>
              <a:rPr lang="ko-KR" altLang="en-US" sz="1600" dirty="0"/>
              <a:t>수가 적거나 모양이 이상하거나 운동성이 떨어지는 등 </a:t>
            </a:r>
            <a:r>
              <a:rPr lang="ko-KR" altLang="en-US" sz="1600" u="sng" dirty="0"/>
              <a:t>정자에 문제가 있는 경우가 남성 난임의 </a:t>
            </a:r>
            <a:r>
              <a:rPr lang="en-US" altLang="ko-KR" sz="1600" u="sng" dirty="0"/>
              <a:t>3</a:t>
            </a:r>
            <a:r>
              <a:rPr lang="ko-KR" altLang="en-US" sz="1600" u="sng" dirty="0"/>
              <a:t>분의 </a:t>
            </a:r>
            <a:r>
              <a:rPr lang="en-US" altLang="ko-KR" sz="1600" u="sng" dirty="0"/>
              <a:t>2 </a:t>
            </a:r>
            <a:r>
              <a:rPr lang="ko-KR" altLang="en-US" sz="1600" u="sng" dirty="0"/>
              <a:t>이상을 차지</a:t>
            </a:r>
            <a:r>
              <a:rPr lang="ko-KR" altLang="en-US" sz="1600" dirty="0"/>
              <a:t>한다</a:t>
            </a:r>
            <a:r>
              <a:rPr lang="en-US" altLang="ko-KR" sz="1600" dirty="0"/>
              <a:t>.</a:t>
            </a:r>
            <a:br>
              <a:rPr lang="en-US" altLang="ko-KR" sz="1600" dirty="0"/>
            </a:br>
            <a:r>
              <a:rPr lang="ko-KR" altLang="en-US" sz="1600" dirty="0"/>
              <a:t>유럽 연구에 따르면 </a:t>
            </a:r>
            <a:r>
              <a:rPr lang="en-US" altLang="ko-KR" sz="1600" dirty="0"/>
              <a:t>1940</a:t>
            </a:r>
            <a:r>
              <a:rPr lang="ko-KR" altLang="en-US" sz="1600" dirty="0"/>
              <a:t>년대 정자 수는 정액 </a:t>
            </a:r>
            <a:r>
              <a:rPr lang="en-US" altLang="ko-KR" sz="1600" dirty="0"/>
              <a:t>1mL</a:t>
            </a:r>
            <a:r>
              <a:rPr lang="ko-KR" altLang="en-US" sz="1600" dirty="0"/>
              <a:t>당 </a:t>
            </a:r>
            <a:r>
              <a:rPr lang="en-US" altLang="ko-KR" sz="1600" dirty="0"/>
              <a:t>1</a:t>
            </a:r>
            <a:r>
              <a:rPr lang="ko-KR" altLang="en-US" sz="1600" dirty="0"/>
              <a:t>억 마리가 넘었는데</a:t>
            </a:r>
            <a:r>
              <a:rPr lang="en-US" altLang="ko-KR" sz="1600" dirty="0"/>
              <a:t>, 1990</a:t>
            </a:r>
            <a:r>
              <a:rPr lang="ko-KR" altLang="en-US" sz="1600" dirty="0"/>
              <a:t>년에는 </a:t>
            </a:r>
            <a:r>
              <a:rPr lang="en-US" altLang="ko-KR" sz="1600" dirty="0"/>
              <a:t>660</a:t>
            </a:r>
            <a:r>
              <a:rPr lang="ko-KR" altLang="en-US" sz="1600" dirty="0"/>
              <a:t>만 마리로 </a:t>
            </a:r>
            <a:r>
              <a:rPr lang="en-US" altLang="ko-KR" sz="1600" u="sng" dirty="0"/>
              <a:t>50</a:t>
            </a:r>
            <a:r>
              <a:rPr lang="ko-KR" altLang="en-US" sz="1600" u="sng" dirty="0"/>
              <a:t>년 새 </a:t>
            </a:r>
            <a:r>
              <a:rPr lang="en-US" altLang="ko-KR" sz="1600" u="sng" dirty="0"/>
              <a:t>60% </a:t>
            </a:r>
            <a:r>
              <a:rPr lang="ko-KR" altLang="en-US" sz="1600" u="sng" dirty="0"/>
              <a:t>정도로 줄었다</a:t>
            </a:r>
            <a:r>
              <a:rPr lang="en-US" altLang="ko-KR" sz="1600" dirty="0"/>
              <a:t>. </a:t>
            </a:r>
            <a:r>
              <a:rPr lang="ko-KR" altLang="en-US" sz="1600" dirty="0"/>
              <a:t>삼성서울병원 비뇨기과 이성원 교수는 </a:t>
            </a:r>
            <a:r>
              <a:rPr lang="en-US" altLang="ko-KR" sz="1600" dirty="0"/>
              <a:t>"</a:t>
            </a:r>
            <a:r>
              <a:rPr lang="ko-KR" altLang="en-US" sz="1600" dirty="0"/>
              <a:t>정자 수 감소는 난임과 불임에 직접적인 영향을 준다</a:t>
            </a:r>
            <a:r>
              <a:rPr lang="en-US" altLang="ko-KR" sz="1600" dirty="0"/>
              <a:t>"</a:t>
            </a:r>
            <a:r>
              <a:rPr lang="ko-KR" altLang="en-US" sz="1600" dirty="0"/>
              <a:t>고 말했다</a:t>
            </a:r>
            <a:r>
              <a:rPr lang="en-US" altLang="ko-KR" sz="1600" dirty="0"/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524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80797" y="1268760"/>
            <a:ext cx="51125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◇집에서 </a:t>
            </a:r>
            <a:r>
              <a:rPr lang="en-US" altLang="ko-KR" b="1" dirty="0"/>
              <a:t>30</a:t>
            </a:r>
            <a:r>
              <a:rPr lang="ko-KR" altLang="en-US" b="1" dirty="0"/>
              <a:t>분이면 정자 수 알 수 있어</a:t>
            </a:r>
            <a:br>
              <a:rPr lang="ko-KR" altLang="en-US" b="1" dirty="0"/>
            </a:br>
            <a:r>
              <a:rPr lang="ko-KR" altLang="en-US" b="1" dirty="0"/>
              <a:t/>
            </a:r>
            <a:br>
              <a:rPr lang="ko-KR" altLang="en-US" b="1" dirty="0"/>
            </a:br>
            <a:r>
              <a:rPr lang="ko-KR" altLang="en-US" sz="1600" dirty="0"/>
              <a:t>집에서 간편하게 </a:t>
            </a:r>
            <a:r>
              <a:rPr lang="ko-KR" altLang="en-US" sz="1600" u="sng" dirty="0"/>
              <a:t>정자 수를 체크하는 의료 기기</a:t>
            </a:r>
            <a:r>
              <a:rPr lang="ko-KR" altLang="en-US" sz="1600" dirty="0"/>
              <a:t>가 최근 국내에 선보였다</a:t>
            </a:r>
            <a:r>
              <a:rPr lang="en-US" altLang="ko-KR" sz="1600" dirty="0"/>
              <a:t>. </a:t>
            </a:r>
            <a:r>
              <a:rPr lang="ko-KR" altLang="en-US" sz="1600" dirty="0"/>
              <a:t>미국 </a:t>
            </a:r>
            <a:r>
              <a:rPr lang="ko-KR" altLang="en-US" sz="1600" dirty="0" err="1"/>
              <a:t>버지니아대</a:t>
            </a:r>
            <a:r>
              <a:rPr lang="ko-KR" altLang="en-US" sz="1600" dirty="0"/>
              <a:t> 분자생물학 및 비뇨기과 소속의 존 허 교수가 개발한 </a:t>
            </a:r>
            <a:r>
              <a:rPr lang="en-US" altLang="ko-KR" sz="1600" dirty="0"/>
              <a:t>'</a:t>
            </a:r>
            <a:r>
              <a:rPr lang="ko-KR" altLang="en-US" sz="1600" dirty="0" err="1"/>
              <a:t>스펌</a:t>
            </a:r>
            <a:r>
              <a:rPr lang="en-US" altLang="ko-KR" sz="1600" dirty="0"/>
              <a:t>(</a:t>
            </a:r>
            <a:r>
              <a:rPr lang="ko-KR" altLang="en-US" sz="1600" dirty="0"/>
              <a:t>정자</a:t>
            </a:r>
            <a:r>
              <a:rPr lang="en-US" altLang="ko-KR" sz="1600" dirty="0"/>
              <a:t>) </a:t>
            </a:r>
            <a:r>
              <a:rPr lang="ko-KR" altLang="en-US" sz="1600" dirty="0"/>
              <a:t>체크</a:t>
            </a:r>
            <a:r>
              <a:rPr lang="en-US" altLang="ko-KR" sz="1600" dirty="0"/>
              <a:t>'</a:t>
            </a:r>
            <a:r>
              <a:rPr lang="ko-KR" altLang="en-US" sz="1600" dirty="0"/>
              <a:t>다</a:t>
            </a:r>
            <a:r>
              <a:rPr lang="en-US" altLang="ko-KR" sz="1600" dirty="0"/>
              <a:t>. </a:t>
            </a:r>
            <a:r>
              <a:rPr lang="ko-KR" altLang="en-US" sz="1600" dirty="0"/>
              <a:t>오직 </a:t>
            </a:r>
            <a:r>
              <a:rPr lang="ko-KR" altLang="en-US" sz="1600" u="sng" dirty="0"/>
              <a:t>성숙한 정자에만 존재하는 </a:t>
            </a:r>
            <a:r>
              <a:rPr lang="en-US" altLang="ko-KR" sz="1600" u="sng" dirty="0"/>
              <a:t>'SP10'</a:t>
            </a:r>
            <a:r>
              <a:rPr lang="ko-KR" altLang="en-US" sz="1600" u="sng" dirty="0"/>
              <a:t>이라는 단백질의 농도를 측정해 정자 수를 유추하는 방식</a:t>
            </a:r>
            <a:r>
              <a:rPr lang="ko-KR" altLang="en-US" sz="1600" dirty="0"/>
              <a:t>이다</a:t>
            </a:r>
            <a:r>
              <a:rPr lang="en-US" altLang="ko-KR" sz="1600" dirty="0"/>
              <a:t>. </a:t>
            </a:r>
            <a:r>
              <a:rPr lang="ko-KR" altLang="en-US" sz="1600" dirty="0"/>
              <a:t>여성용 임신 테스트기와 생김새가 비슷하고 사용법도 간단하다</a:t>
            </a:r>
            <a:r>
              <a:rPr lang="en-US" altLang="ko-KR" sz="1600" dirty="0"/>
              <a:t>. </a:t>
            </a:r>
            <a:r>
              <a:rPr lang="ko-KR" altLang="en-US" sz="1600" dirty="0"/>
              <a:t>이 기기는 약국에서 살 수 있다</a:t>
            </a:r>
            <a:r>
              <a:rPr lang="en-US" altLang="ko-KR" sz="1600" dirty="0"/>
              <a:t>.</a:t>
            </a:r>
            <a:br>
              <a:rPr lang="en-US" altLang="ko-KR" sz="1600" dirty="0"/>
            </a:br>
            <a:r>
              <a:rPr lang="en-US" altLang="ko-KR" sz="1600" dirty="0"/>
              <a:t/>
            </a:r>
            <a:br>
              <a:rPr lang="en-US" altLang="ko-KR" sz="1600" dirty="0"/>
            </a:br>
            <a:r>
              <a:rPr lang="ko-KR" altLang="en-US" sz="1600" dirty="0"/>
              <a:t>전용 용기에 정액을 담은 후 </a:t>
            </a:r>
            <a:r>
              <a:rPr lang="en-US" altLang="ko-KR" sz="1600" dirty="0"/>
              <a:t>20</a:t>
            </a:r>
            <a:r>
              <a:rPr lang="ko-KR" altLang="en-US" sz="1600" dirty="0"/>
              <a:t>분 정도 그대로 두면 정액의 점성이 없어지는데</a:t>
            </a:r>
            <a:r>
              <a:rPr lang="en-US" altLang="ko-KR" sz="1600" dirty="0"/>
              <a:t>, </a:t>
            </a:r>
            <a:r>
              <a:rPr lang="ko-KR" altLang="en-US" sz="1600" dirty="0"/>
              <a:t>여기에 특수 용액을 섞어 테스트기에 몇 방울 떨어뜨린 후 약 </a:t>
            </a:r>
            <a:r>
              <a:rPr lang="en-US" altLang="ko-KR" sz="1600" dirty="0"/>
              <a:t>7</a:t>
            </a:r>
            <a:r>
              <a:rPr lang="ko-KR" altLang="en-US" sz="1600" dirty="0"/>
              <a:t>분 정도 그대로 두면 임신 </a:t>
            </a:r>
            <a:r>
              <a:rPr lang="ko-KR" altLang="en-US" sz="1600" dirty="0" err="1"/>
              <a:t>테스트기과</a:t>
            </a:r>
            <a:r>
              <a:rPr lang="ko-KR" altLang="en-US" sz="1600" dirty="0"/>
              <a:t> 비슷하게 줄이 생긴다</a:t>
            </a:r>
            <a:r>
              <a:rPr lang="en-US" altLang="ko-KR" sz="1600" dirty="0"/>
              <a:t>. </a:t>
            </a:r>
            <a:r>
              <a:rPr lang="ko-KR" altLang="en-US" sz="1600" dirty="0"/>
              <a:t>줄이 두 개면 세계보건기구</a:t>
            </a:r>
            <a:r>
              <a:rPr lang="en-US" altLang="ko-KR" sz="1600" dirty="0"/>
              <a:t>(WHO)</a:t>
            </a:r>
            <a:r>
              <a:rPr lang="ko-KR" altLang="en-US" sz="1600" dirty="0"/>
              <a:t>가 정한 임신 가능한 정자 수인 정액 </a:t>
            </a:r>
            <a:r>
              <a:rPr lang="en-US" altLang="ko-KR" sz="1600" dirty="0"/>
              <a:t>1mL</a:t>
            </a:r>
            <a:r>
              <a:rPr lang="ko-KR" altLang="en-US" sz="1600" dirty="0"/>
              <a:t>당 </a:t>
            </a:r>
            <a:r>
              <a:rPr lang="en-US" altLang="ko-KR" sz="1600" dirty="0"/>
              <a:t>2000</a:t>
            </a:r>
            <a:r>
              <a:rPr lang="ko-KR" altLang="en-US" sz="1600" dirty="0"/>
              <a:t>만 마리 이상이라는 뜻이고</a:t>
            </a:r>
            <a:r>
              <a:rPr lang="en-US" altLang="ko-KR" sz="1600" dirty="0"/>
              <a:t>, </a:t>
            </a:r>
            <a:r>
              <a:rPr lang="ko-KR" altLang="en-US" sz="1600" dirty="0"/>
              <a:t>한 개면 </a:t>
            </a:r>
            <a:r>
              <a:rPr lang="en-US" altLang="ko-KR" sz="1600" dirty="0"/>
              <a:t>2000</a:t>
            </a:r>
            <a:r>
              <a:rPr lang="ko-KR" altLang="en-US" sz="1600" dirty="0"/>
              <a:t>만 마리가 되지 않는다는 뜻이다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업체측에</a:t>
            </a:r>
            <a:r>
              <a:rPr lang="ko-KR" altLang="en-US" sz="1600" dirty="0"/>
              <a:t> 따르면 정확도는 </a:t>
            </a:r>
            <a:r>
              <a:rPr lang="en-US" altLang="ko-KR" sz="1600" dirty="0"/>
              <a:t>98%</a:t>
            </a:r>
            <a:r>
              <a:rPr lang="ko-KR" altLang="en-US" sz="1600" dirty="0"/>
              <a:t>에 이른다</a:t>
            </a:r>
            <a:r>
              <a:rPr lang="en-US" altLang="ko-KR" sz="1600" dirty="0"/>
              <a:t>. </a:t>
            </a:r>
            <a:r>
              <a:rPr lang="ko-KR" altLang="en-US" sz="1600" dirty="0"/>
              <a:t>다만 정자의 수를 예측할 수 있을 뿐 정자의 모양이나 활동성 등은 알 수 없다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179" y="1340768"/>
            <a:ext cx="3483123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795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9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 검사 방법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05956" y="1340768"/>
            <a:ext cx="7782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2</a:t>
            </a:r>
            <a:r>
              <a:rPr lang="en-US" altLang="ko-KR" sz="2000" b="1" dirty="0" smtClean="0"/>
              <a:t>) </a:t>
            </a:r>
            <a:r>
              <a:rPr lang="ko-KR" altLang="en-US" sz="2000" b="1" dirty="0"/>
              <a:t>여</a:t>
            </a:r>
            <a:r>
              <a:rPr lang="ko-KR" altLang="en-US" sz="2000" b="1" dirty="0" smtClean="0"/>
              <a:t>성이 받아야 할 난임 검사</a:t>
            </a:r>
            <a:endParaRPr lang="ko-KR" altLang="en-US" sz="20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928802"/>
            <a:ext cx="8130453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직선 연결선 8"/>
          <p:cNvCxnSpPr/>
          <p:nvPr/>
        </p:nvCxnSpPr>
        <p:spPr>
          <a:xfrm>
            <a:off x="5143504" y="3214686"/>
            <a:ext cx="2428892" cy="1588"/>
          </a:xfrm>
          <a:prstGeom prst="line">
            <a:avLst/>
          </a:prstGeom>
          <a:ln w="28575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3243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10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양방 난임 치료 방법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05956" y="1340768"/>
            <a:ext cx="77824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sz="2000" b="1" dirty="0" smtClean="0"/>
              <a:t>남성 난임 치료 방법</a:t>
            </a:r>
            <a:endParaRPr lang="en-US" altLang="ko-KR" sz="2000" b="1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b="1" dirty="0" smtClean="0"/>
              <a:t>▷ 정계정맥류</a:t>
            </a:r>
            <a:r>
              <a:rPr lang="en-US" altLang="ko-KR" b="1" dirty="0" smtClean="0"/>
              <a:t> </a:t>
            </a:r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</a:t>
            </a:r>
            <a:r>
              <a:rPr lang="ko-KR" altLang="en-US" dirty="0" smtClean="0"/>
              <a:t>정맥 혈관이 늘어나서 </a:t>
            </a:r>
            <a:r>
              <a:rPr lang="ko-KR" altLang="en-US" u="sng" dirty="0" smtClean="0"/>
              <a:t>고환의 온도가 높아져 난임</a:t>
            </a:r>
            <a:r>
              <a:rPr lang="ko-KR" altLang="en-US" dirty="0" smtClean="0"/>
              <a:t>이 된 것이므로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늘어난 정맥 혈관을 묶는 수술을 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b="1" dirty="0" smtClean="0"/>
              <a:t>▷ 정관폐쇄</a:t>
            </a:r>
            <a:endParaRPr lang="en-US" altLang="ko-KR" b="1" dirty="0"/>
          </a:p>
          <a:p>
            <a:r>
              <a:rPr lang="en-US" altLang="ko-KR" b="1" dirty="0" smtClean="0"/>
              <a:t> </a:t>
            </a:r>
            <a:r>
              <a:rPr lang="ko-KR" altLang="en-US" u="sng" dirty="0" smtClean="0"/>
              <a:t>정자가 나오는 길</a:t>
            </a:r>
            <a:r>
              <a:rPr lang="en-US" altLang="ko-KR" u="sng" dirty="0" smtClean="0"/>
              <a:t>(</a:t>
            </a:r>
            <a:r>
              <a:rPr lang="ko-KR" altLang="en-US" u="sng" dirty="0" smtClean="0"/>
              <a:t>정관</a:t>
            </a:r>
            <a:r>
              <a:rPr lang="en-US" altLang="ko-KR" u="sng" dirty="0" smtClean="0"/>
              <a:t>)</a:t>
            </a:r>
            <a:r>
              <a:rPr lang="ko-KR" altLang="en-US" u="sng" dirty="0" smtClean="0"/>
              <a:t>이 막혀 있을 때</a:t>
            </a:r>
            <a:r>
              <a:rPr lang="ko-KR" altLang="en-US" dirty="0" smtClean="0"/>
              <a:t>는 막힌 부위의 정도에 따라 치료가 다르다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정관수술 같이 한 곳만 막혀 있으면 수술로 막힌 부분을 떼낸 뒤 이어주는 수술을 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막힌 곳이 여러 곳일 때는 </a:t>
            </a:r>
            <a:r>
              <a:rPr lang="ko-KR" altLang="en-US" b="1" dirty="0" smtClean="0"/>
              <a:t>인공수정</a:t>
            </a:r>
            <a:r>
              <a:rPr lang="ko-KR" altLang="en-US" dirty="0" smtClean="0"/>
              <a:t>이 필요하다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b="1" dirty="0" smtClean="0"/>
              <a:t>▷ 잠복고환</a:t>
            </a:r>
            <a:endParaRPr lang="en-US" altLang="ko-KR" b="1" dirty="0"/>
          </a:p>
          <a:p>
            <a:r>
              <a:rPr lang="en-US" altLang="ko-KR" b="1" dirty="0" smtClean="0"/>
              <a:t> </a:t>
            </a:r>
            <a:r>
              <a:rPr lang="ko-KR" altLang="en-US" u="sng" dirty="0" smtClean="0"/>
              <a:t>정자의 힘이 약하거나 수가 적으</a:t>
            </a:r>
            <a:r>
              <a:rPr lang="ko-KR" altLang="en-US" dirty="0" smtClean="0"/>
              <a:t>므로</a:t>
            </a:r>
            <a:r>
              <a:rPr lang="en-US" altLang="ko-KR" dirty="0" smtClean="0"/>
              <a:t>, </a:t>
            </a:r>
            <a:r>
              <a:rPr lang="ko-KR" altLang="en-US" b="1" dirty="0" smtClean="0"/>
              <a:t>인공수정</a:t>
            </a:r>
            <a:r>
              <a:rPr lang="ko-KR" altLang="en-US" dirty="0" smtClean="0"/>
              <a:t>이 방법이다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arenR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474054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11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양방 난임 치료 방법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05956" y="1340768"/>
            <a:ext cx="77824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sz="2000" b="1" dirty="0" smtClean="0"/>
              <a:t>남성 난임 치료 방법</a:t>
            </a:r>
            <a:endParaRPr lang="en-US" altLang="ko-KR" sz="2000" b="1" dirty="0" smtClean="0"/>
          </a:p>
          <a:p>
            <a:endParaRPr lang="en-US" altLang="ko-KR" dirty="0" smtClean="0"/>
          </a:p>
          <a:p>
            <a:pPr marL="342900" indent="-342900">
              <a:buAutoNum type="arabicParenR"/>
            </a:pPr>
            <a:endParaRPr lang="en-US" altLang="ko-KR" dirty="0" smtClean="0"/>
          </a:p>
          <a:p>
            <a:r>
              <a:rPr lang="ko-KR" altLang="en-US" b="1" dirty="0" smtClean="0"/>
              <a:t>▷ 사정장애</a:t>
            </a:r>
            <a:endParaRPr lang="en-US" altLang="ko-KR" b="1" dirty="0"/>
          </a:p>
          <a:p>
            <a:r>
              <a:rPr lang="en-US" altLang="ko-KR" b="1" dirty="0" smtClean="0"/>
              <a:t> </a:t>
            </a:r>
            <a:r>
              <a:rPr lang="ko-KR" altLang="en-US" dirty="0" smtClean="0"/>
              <a:t>정액이 제대로 나오지 않기 때문에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약물치료를 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치료해도 효과가 없을 땐 </a:t>
            </a:r>
            <a:r>
              <a:rPr lang="ko-KR" altLang="en-US" b="1" dirty="0" smtClean="0"/>
              <a:t>인공수정</a:t>
            </a:r>
            <a:r>
              <a:rPr lang="ko-KR" altLang="en-US" dirty="0" smtClean="0"/>
              <a:t>을 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b="1" dirty="0" smtClean="0"/>
              <a:t>▷남성호르몬 분비 장애</a:t>
            </a:r>
            <a:endParaRPr lang="en-US" altLang="ko-KR" b="1" dirty="0"/>
          </a:p>
          <a:p>
            <a:r>
              <a:rPr lang="en-US" altLang="ko-KR" b="1" dirty="0" smtClean="0"/>
              <a:t> </a:t>
            </a:r>
            <a:r>
              <a:rPr lang="ko-KR" altLang="en-US" dirty="0" smtClean="0"/>
              <a:t>고환에서 남성호르몬을 분비하게 해주는 황체호르몬과 정자를 만드는 난포자극호르몬을 동시에 투약하면 된다</a:t>
            </a:r>
            <a:r>
              <a:rPr lang="en-US" altLang="ko-KR" dirty="0" smtClean="0"/>
              <a:t>.</a:t>
            </a:r>
          </a:p>
          <a:p>
            <a:endParaRPr lang="en-US" altLang="ko-KR" b="1" dirty="0" smtClean="0"/>
          </a:p>
          <a:p>
            <a:r>
              <a:rPr lang="ko-KR" altLang="en-US" b="1" dirty="0" smtClean="0"/>
              <a:t>▷ 무정자증</a:t>
            </a:r>
            <a:endParaRPr lang="en-US" altLang="ko-KR" b="1" dirty="0"/>
          </a:p>
          <a:p>
            <a:r>
              <a:rPr lang="en-US" altLang="ko-KR" b="1" dirty="0" smtClean="0"/>
              <a:t> </a:t>
            </a:r>
            <a:r>
              <a:rPr lang="ko-KR" altLang="en-US" dirty="0" smtClean="0"/>
              <a:t>유전적 이상 등으로 </a:t>
            </a:r>
            <a:r>
              <a:rPr lang="ko-KR" altLang="en-US" u="sng" dirty="0" smtClean="0"/>
              <a:t>정자가 아예 만들어지지 않기 때문에</a:t>
            </a:r>
            <a:r>
              <a:rPr lang="en-US" altLang="ko-KR" dirty="0" smtClean="0"/>
              <a:t>,  </a:t>
            </a:r>
            <a:r>
              <a:rPr lang="ko-KR" altLang="en-US" b="1" dirty="0" smtClean="0"/>
              <a:t>타인의 정자를 받아서 인공수정</a:t>
            </a:r>
            <a:r>
              <a:rPr lang="ko-KR" altLang="en-US" dirty="0" smtClean="0"/>
              <a:t>을 한다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arenR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4788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12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양방 난임 치료 방법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05956" y="1340768"/>
            <a:ext cx="77824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2</a:t>
            </a:r>
            <a:r>
              <a:rPr lang="en-US" altLang="ko-KR" sz="2000" b="1" dirty="0" smtClean="0"/>
              <a:t>) </a:t>
            </a:r>
            <a:r>
              <a:rPr lang="ko-KR" altLang="en-US" sz="2000" b="1" dirty="0"/>
              <a:t>여</a:t>
            </a:r>
            <a:r>
              <a:rPr lang="ko-KR" altLang="en-US" sz="2000" b="1" dirty="0" smtClean="0"/>
              <a:t>성 난임 치료 방법</a:t>
            </a:r>
            <a:endParaRPr lang="en-US" altLang="ko-KR" sz="2000" b="1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b="1" dirty="0" smtClean="0"/>
              <a:t>▷ 배란장애</a:t>
            </a:r>
            <a:endParaRPr lang="en-US" altLang="ko-KR" b="1" dirty="0"/>
          </a:p>
          <a:p>
            <a:r>
              <a:rPr lang="en-US" altLang="ko-KR" b="1" dirty="0" smtClean="0"/>
              <a:t> </a:t>
            </a:r>
            <a:r>
              <a:rPr lang="ko-KR" altLang="en-US" u="sng" dirty="0" err="1" smtClean="0"/>
              <a:t>배란유도제를</a:t>
            </a:r>
            <a:r>
              <a:rPr lang="ko-KR" altLang="en-US" u="sng" dirty="0" smtClean="0"/>
              <a:t> 복용</a:t>
            </a:r>
            <a:r>
              <a:rPr lang="ko-KR" altLang="en-US" dirty="0" smtClean="0"/>
              <a:t>하거나 주사를 맞는다</a:t>
            </a:r>
            <a:r>
              <a:rPr lang="en-US" altLang="ko-KR" dirty="0" smtClean="0"/>
              <a:t>. 3~6</a:t>
            </a:r>
            <a:r>
              <a:rPr lang="ko-KR" altLang="en-US" dirty="0" smtClean="0"/>
              <a:t>회를 시도해도 임신이 안되면 </a:t>
            </a:r>
            <a:r>
              <a:rPr lang="ko-KR" altLang="en-US" b="1" dirty="0" smtClean="0"/>
              <a:t>인공수정</a:t>
            </a:r>
            <a:r>
              <a:rPr lang="ko-KR" altLang="en-US" dirty="0" smtClean="0"/>
              <a:t>을 </a:t>
            </a:r>
            <a:r>
              <a:rPr lang="en-US" altLang="ko-KR" dirty="0" smtClean="0"/>
              <a:t>3~4</a:t>
            </a:r>
            <a:r>
              <a:rPr lang="ko-KR" altLang="en-US" dirty="0" smtClean="0"/>
              <a:t>회 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그래도 임신이 안될 땐 </a:t>
            </a:r>
            <a:r>
              <a:rPr lang="ko-KR" altLang="en-US" b="1" dirty="0" smtClean="0"/>
              <a:t>시험관아기시술</a:t>
            </a:r>
            <a:r>
              <a:rPr lang="ko-KR" altLang="en-US" dirty="0" smtClean="0"/>
              <a:t>이 필요하다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b="1" dirty="0" smtClean="0"/>
              <a:t>▷ 자궁근종</a:t>
            </a:r>
            <a:endParaRPr lang="en-US" altLang="ko-KR" b="1" dirty="0"/>
          </a:p>
          <a:p>
            <a:r>
              <a:rPr lang="en-US" altLang="ko-KR" b="1" dirty="0" smtClean="0"/>
              <a:t> </a:t>
            </a:r>
            <a:r>
              <a:rPr lang="ko-KR" altLang="en-US" dirty="0" smtClean="0"/>
              <a:t>자궁근종을 떼어내면 충분히 임신할 수 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b="1" dirty="0" smtClean="0"/>
              <a:t>▷ 유즙분비호르몬 이상</a:t>
            </a:r>
            <a:endParaRPr lang="en-US" altLang="ko-KR" b="1" dirty="0"/>
          </a:p>
          <a:p>
            <a:r>
              <a:rPr lang="en-US" altLang="ko-KR" b="1" dirty="0" smtClean="0"/>
              <a:t> </a:t>
            </a:r>
            <a:r>
              <a:rPr lang="ko-KR" altLang="en-US" dirty="0" smtClean="0"/>
              <a:t>이 호르몬 수치가 올라가 있으면 난임이 잘 되므로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낮춰주는 약을 투여한다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593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13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양방 난임 치료 방법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576268" y="1333537"/>
            <a:ext cx="77824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2</a:t>
            </a:r>
            <a:r>
              <a:rPr lang="en-US" altLang="ko-KR" sz="2000" b="1" dirty="0" smtClean="0"/>
              <a:t>) </a:t>
            </a:r>
            <a:r>
              <a:rPr lang="ko-KR" altLang="en-US" sz="2000" b="1" dirty="0"/>
              <a:t>여</a:t>
            </a:r>
            <a:r>
              <a:rPr lang="ko-KR" altLang="en-US" sz="2000" b="1" dirty="0" smtClean="0"/>
              <a:t>성 난임 치료 방법</a:t>
            </a:r>
            <a:endParaRPr lang="en-US" altLang="ko-KR" sz="2000" b="1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b="1" dirty="0" smtClean="0"/>
              <a:t>▷ 점액 이상</a:t>
            </a:r>
            <a:endParaRPr lang="en-US" altLang="ko-KR" b="1" dirty="0"/>
          </a:p>
          <a:p>
            <a:r>
              <a:rPr lang="en-US" altLang="ko-KR" b="1" dirty="0" smtClean="0"/>
              <a:t> </a:t>
            </a:r>
            <a:r>
              <a:rPr lang="ko-KR" altLang="en-US" dirty="0" smtClean="0"/>
              <a:t>자궁 입구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경관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점액 상태가 좋지 않거나 남편의 정자를 공격하는 성질이 있을 때는 </a:t>
            </a:r>
            <a:r>
              <a:rPr lang="ko-KR" altLang="en-US" b="1" dirty="0" smtClean="0"/>
              <a:t>인공수정</a:t>
            </a:r>
            <a:r>
              <a:rPr lang="ko-KR" altLang="en-US" dirty="0" smtClean="0"/>
              <a:t>이 필요하다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b="1" dirty="0" smtClean="0"/>
              <a:t>▷ 나팔관 폐쇄</a:t>
            </a:r>
            <a:endParaRPr lang="en-US" altLang="ko-KR" b="1" dirty="0"/>
          </a:p>
          <a:p>
            <a:r>
              <a:rPr lang="en-US" altLang="ko-KR" b="1" dirty="0" smtClean="0"/>
              <a:t> </a:t>
            </a:r>
            <a:r>
              <a:rPr lang="ko-KR" altLang="en-US" u="sng" dirty="0" smtClean="0"/>
              <a:t>난자가 나오는 길이 막혀 있을 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들러붙은 나팔관을 떼내는 수술을 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임신이 안 되면 </a:t>
            </a:r>
            <a:r>
              <a:rPr lang="ko-KR" altLang="en-US" b="1" dirty="0" smtClean="0"/>
              <a:t>시험관아기시술</a:t>
            </a:r>
            <a:r>
              <a:rPr lang="ko-KR" altLang="en-US" dirty="0" smtClean="0"/>
              <a:t>이 필요하다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b="1" dirty="0" smtClean="0"/>
              <a:t>▷ 자궁 내 유착</a:t>
            </a:r>
            <a:endParaRPr lang="en-US" altLang="ko-KR" b="1" dirty="0"/>
          </a:p>
          <a:p>
            <a:r>
              <a:rPr lang="en-US" altLang="ko-KR" b="1" dirty="0" smtClean="0"/>
              <a:t> </a:t>
            </a:r>
            <a:r>
              <a:rPr lang="ko-KR" altLang="en-US" dirty="0" smtClean="0"/>
              <a:t>자궁 안쪽 막끼리 들러붙어서 임신이 안 되는 것으로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내시경을 자궁으로 넣어서 유착을 제거하고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재발 방지를 위해 자궁 내 장치를 넣는다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17606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14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양방 난임 치료 방법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27528" y="1344992"/>
            <a:ext cx="408734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◆  인공수정</a:t>
            </a:r>
            <a:endParaRPr lang="en-US" altLang="ko-KR" sz="2400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여성의 배란기에 맞추어 남편의 정액을 받아 특수처리를 하여 </a:t>
            </a:r>
            <a:r>
              <a:rPr lang="ko-KR" altLang="en-US" u="sng" dirty="0" smtClean="0"/>
              <a:t>좋은 정자만을 모은 후</a:t>
            </a:r>
            <a:r>
              <a:rPr lang="en-US" altLang="ko-KR" u="sng" dirty="0" smtClean="0"/>
              <a:t>, </a:t>
            </a:r>
            <a:r>
              <a:rPr lang="ko-KR" altLang="en-US" u="sng" dirty="0" smtClean="0"/>
              <a:t>가느다란 관을 통하여 여성의 자궁 속으로 직접 주입</a:t>
            </a:r>
            <a:r>
              <a:rPr lang="ko-KR" altLang="en-US" dirty="0" smtClean="0"/>
              <a:t>하여 </a:t>
            </a:r>
            <a:r>
              <a:rPr lang="ko-KR" altLang="en-US" u="sng" dirty="0" smtClean="0"/>
              <a:t>자연 수정</a:t>
            </a:r>
            <a:r>
              <a:rPr lang="ko-KR" altLang="en-US" dirty="0" smtClean="0"/>
              <a:t>이 일어나도록 하는 방법으로 인공임신의 가장 첫 단계에 해당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인공 수정은 진료실에서 간단하게 시행할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비용이 시험관아기 시술에 비해 매우 저렴함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다만</a:t>
            </a:r>
            <a:r>
              <a:rPr lang="en-US" altLang="ko-KR" dirty="0" smtClean="0"/>
              <a:t>, </a:t>
            </a:r>
            <a:r>
              <a:rPr lang="ko-KR" altLang="en-US" u="sng" dirty="0" smtClean="0"/>
              <a:t>수정이 정상적인 환경에서와 마찬가지로 난관에서 이루어지므로</a:t>
            </a:r>
            <a:r>
              <a:rPr lang="en-US" altLang="ko-KR" u="sng" dirty="0" smtClean="0"/>
              <a:t>, </a:t>
            </a:r>
            <a:r>
              <a:rPr lang="ko-KR" altLang="en-US" u="sng" dirty="0" smtClean="0"/>
              <a:t>최소한 한쪽 난관은 정상</a:t>
            </a:r>
            <a:r>
              <a:rPr lang="ko-KR" altLang="en-US" dirty="0" smtClean="0"/>
              <a:t>이어야 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857364"/>
            <a:ext cx="3714776" cy="2649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직사각형 7"/>
          <p:cNvSpPr/>
          <p:nvPr/>
        </p:nvSpPr>
        <p:spPr>
          <a:xfrm>
            <a:off x="4929190" y="4500570"/>
            <a:ext cx="3643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u="sng" dirty="0" smtClean="0"/>
              <a:t>인공수정은 경구용 </a:t>
            </a:r>
            <a:r>
              <a:rPr lang="ko-KR" altLang="en-US" u="sng" dirty="0" err="1" smtClean="0"/>
              <a:t>배란유도제를</a:t>
            </a:r>
            <a:r>
              <a:rPr lang="ko-KR" altLang="en-US" u="sng" dirty="0" smtClean="0"/>
              <a:t> 통해 </a:t>
            </a:r>
            <a:r>
              <a:rPr lang="en-US" altLang="ko-KR" u="sng" dirty="0" smtClean="0"/>
              <a:t>2~4</a:t>
            </a:r>
            <a:r>
              <a:rPr lang="ko-KR" altLang="en-US" u="sng" dirty="0" smtClean="0"/>
              <a:t>개의 난자</a:t>
            </a:r>
            <a:r>
              <a:rPr lang="ko-KR" altLang="en-US" dirty="0" smtClean="0"/>
              <a:t>를 얻을 수 </a:t>
            </a:r>
            <a:r>
              <a:rPr lang="ko-KR" altLang="en-US" dirty="0" err="1" smtClean="0"/>
              <a:t>있으다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94466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15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양방 난임 치료 방법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27528" y="1344993"/>
            <a:ext cx="778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◆  시험관 아기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0154" y="1063831"/>
            <a:ext cx="4366402" cy="56582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1916832"/>
            <a:ext cx="345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체외수정은 정자와 난자가 정상적으로 수정할 수 없을 때 이뤄진다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보통 </a:t>
            </a:r>
            <a:r>
              <a:rPr lang="ko-KR" altLang="en-US" u="sng" dirty="0" smtClean="0"/>
              <a:t>나팔관이 막히거나</a:t>
            </a:r>
            <a:r>
              <a:rPr lang="en-US" altLang="ko-KR" u="sng" dirty="0" smtClean="0"/>
              <a:t>, </a:t>
            </a:r>
            <a:r>
              <a:rPr lang="ko-KR" altLang="en-US" u="sng" dirty="0" smtClean="0"/>
              <a:t>정자손상</a:t>
            </a:r>
            <a:r>
              <a:rPr lang="en-US" altLang="ko-KR" u="sng" dirty="0" smtClean="0"/>
              <a:t>, </a:t>
            </a:r>
            <a:r>
              <a:rPr lang="ko-KR" altLang="en-US" u="sng" dirty="0" smtClean="0"/>
              <a:t>난자자수가 적은 것</a:t>
            </a:r>
            <a:r>
              <a:rPr lang="ko-KR" altLang="en-US" dirty="0" smtClean="0"/>
              <a:t>이 원인이다</a:t>
            </a:r>
            <a:r>
              <a:rPr lang="en-US" altLang="ko-KR" dirty="0" smtClean="0"/>
              <a:t>.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71472" y="3571876"/>
            <a:ext cx="32861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u="sng" dirty="0" smtClean="0"/>
              <a:t>시험관아기 시술은 배란유도주사로 </a:t>
            </a:r>
            <a:r>
              <a:rPr lang="en-US" altLang="ko-KR" u="sng" dirty="0" smtClean="0"/>
              <a:t>7~10</a:t>
            </a:r>
            <a:r>
              <a:rPr lang="ko-KR" altLang="en-US" u="sng" dirty="0" smtClean="0"/>
              <a:t>개의 난자를 얻는다</a:t>
            </a:r>
            <a:r>
              <a:rPr lang="en-US" altLang="ko-KR" dirty="0" smtClean="0"/>
              <a:t>. '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674974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16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양방 난임 치료 방법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" name="직사각형 9"/>
          <p:cNvSpPr/>
          <p:nvPr/>
        </p:nvSpPr>
        <p:spPr>
          <a:xfrm>
            <a:off x="605956" y="1556792"/>
            <a:ext cx="7782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 난임 </a:t>
            </a:r>
            <a:r>
              <a:rPr lang="ko-KR" altLang="en-US" dirty="0"/>
              <a:t>시술은 건강보험이 적용되지 않는다</a:t>
            </a:r>
            <a:r>
              <a:rPr lang="en-US" altLang="ko-KR" dirty="0"/>
              <a:t>. </a:t>
            </a:r>
            <a:r>
              <a:rPr lang="ko-KR" altLang="en-US" dirty="0"/>
              <a:t>정자를 채취해 자궁 속에 주입하는 </a:t>
            </a:r>
            <a:r>
              <a:rPr lang="ko-KR" altLang="en-US" u="sng" dirty="0"/>
              <a:t>인공수정은 한 번 시술에 </a:t>
            </a:r>
            <a:r>
              <a:rPr lang="en-US" altLang="ko-KR" u="sng" dirty="0"/>
              <a:t>30</a:t>
            </a:r>
            <a:r>
              <a:rPr lang="ko-KR" altLang="en-US" u="sng" dirty="0"/>
              <a:t>만</a:t>
            </a:r>
            <a:r>
              <a:rPr lang="en-US" altLang="ko-KR" u="sng" dirty="0"/>
              <a:t>~50</a:t>
            </a:r>
            <a:r>
              <a:rPr lang="ko-KR" altLang="en-US" u="sng" dirty="0"/>
              <a:t>만원</a:t>
            </a:r>
            <a:r>
              <a:rPr lang="ko-KR" altLang="en-US" dirty="0"/>
              <a:t>의 비용이 든다</a:t>
            </a:r>
            <a:r>
              <a:rPr lang="en-US" altLang="ko-KR" dirty="0"/>
              <a:t>. </a:t>
            </a:r>
            <a:r>
              <a:rPr lang="ko-KR" altLang="en-US" dirty="0"/>
              <a:t>정자와 난자를 채취해 배양시킨 뒤 수정란을 자궁에 넣는 </a:t>
            </a:r>
            <a:r>
              <a:rPr lang="ko-KR" altLang="en-US" u="sng" dirty="0"/>
              <a:t>시험관아기 시술은 </a:t>
            </a:r>
            <a:r>
              <a:rPr lang="en-US" altLang="ko-KR" u="sng" dirty="0"/>
              <a:t>1</a:t>
            </a:r>
            <a:r>
              <a:rPr lang="ko-KR" altLang="en-US" u="sng" dirty="0"/>
              <a:t>회 </a:t>
            </a:r>
            <a:r>
              <a:rPr lang="en-US" altLang="ko-KR" u="sng" dirty="0"/>
              <a:t>250</a:t>
            </a:r>
            <a:r>
              <a:rPr lang="ko-KR" altLang="en-US" u="sng" dirty="0"/>
              <a:t>만</a:t>
            </a:r>
            <a:r>
              <a:rPr lang="en-US" altLang="ko-KR" u="sng" dirty="0"/>
              <a:t>~350</a:t>
            </a:r>
            <a:r>
              <a:rPr lang="ko-KR" altLang="en-US" dirty="0" smtClean="0"/>
              <a:t>만원 선이다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605956" y="2863375"/>
            <a:ext cx="7782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난임 시술을 한 번 받아서 임신에 성공하기는 쉽지 않고</a:t>
            </a:r>
            <a:r>
              <a:rPr lang="en-US" altLang="ko-KR" dirty="0"/>
              <a:t>, </a:t>
            </a:r>
            <a:r>
              <a:rPr lang="ko-KR" altLang="en-US" dirty="0"/>
              <a:t>반복 </a:t>
            </a:r>
            <a:r>
              <a:rPr lang="ko-KR" altLang="en-US" dirty="0" smtClean="0"/>
              <a:t>시술 받아야 </a:t>
            </a:r>
            <a:r>
              <a:rPr lang="ko-KR" altLang="en-US" dirty="0"/>
              <a:t>성공률이 높아진다</a:t>
            </a:r>
            <a:r>
              <a:rPr lang="en-US" altLang="ko-KR" dirty="0"/>
              <a:t>. </a:t>
            </a:r>
            <a:r>
              <a:rPr lang="ko-KR" altLang="en-US" u="sng" dirty="0"/>
              <a:t>인공수정은 </a:t>
            </a:r>
            <a:r>
              <a:rPr lang="en-US" altLang="ko-KR" u="sng" dirty="0"/>
              <a:t>1</a:t>
            </a:r>
            <a:r>
              <a:rPr lang="ko-KR" altLang="en-US" u="sng" dirty="0"/>
              <a:t>회 성공률이 </a:t>
            </a:r>
            <a:r>
              <a:rPr lang="en-US" altLang="ko-KR" u="sng" dirty="0"/>
              <a:t>10~15%, </a:t>
            </a:r>
            <a:r>
              <a:rPr lang="ko-KR" altLang="en-US" u="sng" dirty="0"/>
              <a:t>시험관아기 시술은 </a:t>
            </a:r>
            <a:r>
              <a:rPr lang="en-US" altLang="ko-KR" u="sng" dirty="0"/>
              <a:t>30%</a:t>
            </a:r>
            <a:r>
              <a:rPr lang="ko-KR" altLang="en-US" u="sng" dirty="0"/>
              <a:t>인 반면</a:t>
            </a:r>
            <a:r>
              <a:rPr lang="en-US" altLang="ko-KR" u="sng" dirty="0"/>
              <a:t>, 3</a:t>
            </a:r>
            <a:r>
              <a:rPr lang="ko-KR" altLang="en-US" u="sng" dirty="0"/>
              <a:t>회 누적 성공률은 인공수정 </a:t>
            </a:r>
            <a:r>
              <a:rPr lang="en-US" altLang="ko-KR" u="sng" dirty="0"/>
              <a:t>30%, </a:t>
            </a:r>
            <a:r>
              <a:rPr lang="ko-KR" altLang="en-US" u="sng" dirty="0"/>
              <a:t>시험관아기 시술은 최고 </a:t>
            </a:r>
            <a:r>
              <a:rPr lang="en-US" altLang="ko-KR" u="sng" dirty="0"/>
              <a:t>60%</a:t>
            </a:r>
            <a:r>
              <a:rPr lang="ko-KR" altLang="en-US" dirty="0"/>
              <a:t>에 이른다</a:t>
            </a:r>
            <a:r>
              <a:rPr lang="en-US" altLang="ko-KR" dirty="0"/>
              <a:t>. </a:t>
            </a:r>
            <a:r>
              <a:rPr lang="en-US" altLang="ko-KR" dirty="0" smtClean="0"/>
              <a:t> 4</a:t>
            </a:r>
            <a:r>
              <a:rPr lang="ko-KR" altLang="en-US" dirty="0"/>
              <a:t>회 이후부터는 성공률이 조금씩 떨어진다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899592" y="4251946"/>
            <a:ext cx="662730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>• </a:t>
            </a:r>
            <a:r>
              <a:rPr lang="ko-KR" altLang="en-US" dirty="0"/>
              <a:t>인공수정 </a:t>
            </a:r>
            <a:r>
              <a:rPr lang="ko-KR" altLang="en-US" dirty="0" err="1"/>
              <a:t>시술비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/>
              <a:t>회 </a:t>
            </a:r>
            <a:r>
              <a:rPr lang="en-US" altLang="ko-KR" dirty="0"/>
              <a:t>50</a:t>
            </a:r>
            <a:r>
              <a:rPr lang="ko-KR" altLang="en-US" dirty="0"/>
              <a:t>만원 </a:t>
            </a:r>
            <a:r>
              <a:rPr lang="en-US" altLang="ko-KR" dirty="0"/>
              <a:t>3</a:t>
            </a:r>
            <a:r>
              <a:rPr lang="ko-KR" altLang="en-US" dirty="0"/>
              <a:t>회까지 </a:t>
            </a:r>
            <a:r>
              <a:rPr lang="ko-KR" altLang="en-US" dirty="0" smtClean="0"/>
              <a:t>정부지원</a:t>
            </a:r>
            <a:endParaRPr lang="ko-KR" altLang="en-US" dirty="0"/>
          </a:p>
          <a:p>
            <a:r>
              <a:rPr lang="en-US" altLang="ko-KR" dirty="0"/>
              <a:t>• </a:t>
            </a:r>
            <a:r>
              <a:rPr lang="ko-KR" altLang="en-US" dirty="0"/>
              <a:t>체외수정</a:t>
            </a:r>
            <a:r>
              <a:rPr lang="en-US" altLang="ko-KR" dirty="0"/>
              <a:t>(</a:t>
            </a:r>
            <a:r>
              <a:rPr lang="ko-KR" altLang="en-US" dirty="0"/>
              <a:t>시험관아기</a:t>
            </a:r>
            <a:r>
              <a:rPr lang="en-US" altLang="ko-KR" dirty="0"/>
              <a:t>) </a:t>
            </a:r>
            <a:r>
              <a:rPr lang="ko-KR" altLang="en-US" dirty="0" err="1"/>
              <a:t>시술비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/>
              <a:t>회 </a:t>
            </a:r>
            <a:r>
              <a:rPr lang="en-US" altLang="ko-KR" dirty="0"/>
              <a:t>180</a:t>
            </a:r>
            <a:r>
              <a:rPr lang="ko-KR" altLang="en-US" dirty="0"/>
              <a:t>만원 </a:t>
            </a:r>
            <a:r>
              <a:rPr lang="en-US" altLang="ko-KR" dirty="0"/>
              <a:t>3</a:t>
            </a:r>
            <a:r>
              <a:rPr lang="ko-KR" altLang="en-US" dirty="0"/>
              <a:t>회까지 </a:t>
            </a:r>
            <a:r>
              <a:rPr lang="ko-KR" altLang="en-US" dirty="0" smtClean="0"/>
              <a:t>정부지원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sz="1200" dirty="0"/>
              <a:t>&lt;</a:t>
            </a:r>
            <a:r>
              <a:rPr lang="ko-KR" altLang="en-US" sz="1200" dirty="0" smtClean="0"/>
              <a:t>지원대상자</a:t>
            </a:r>
            <a:r>
              <a:rPr lang="en-US" altLang="ko-KR" sz="1200" dirty="0" smtClean="0"/>
              <a:t>&gt; </a:t>
            </a:r>
          </a:p>
          <a:p>
            <a:r>
              <a:rPr lang="ko-KR" altLang="en-US" sz="1200" dirty="0" smtClean="0"/>
              <a:t>법적 혼인상태의 부부로 </a:t>
            </a:r>
            <a:r>
              <a:rPr lang="ko-KR" altLang="en-US" sz="1200" dirty="0" err="1" smtClean="0"/>
              <a:t>체외수정술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인공수정을 요하는 </a:t>
            </a:r>
            <a:r>
              <a:rPr lang="ko-KR" altLang="en-US" sz="1200" dirty="0" err="1" smtClean="0"/>
              <a:t>난임진단서를</a:t>
            </a:r>
            <a:r>
              <a:rPr lang="ko-KR" altLang="en-US" sz="1200" dirty="0" smtClean="0"/>
              <a:t> 제출한자</a:t>
            </a:r>
            <a:endParaRPr lang="en-US" altLang="ko-KR" sz="1200" dirty="0" smtClean="0"/>
          </a:p>
          <a:p>
            <a:r>
              <a:rPr lang="en-US" altLang="ko-KR" sz="1200" dirty="0" smtClean="0"/>
              <a:t>1</a:t>
            </a:r>
            <a:r>
              <a:rPr lang="ko-KR" altLang="en-US" sz="1200" dirty="0" smtClean="0"/>
              <a:t>차 신청접수일 현재 부인의 연령이 만 </a:t>
            </a:r>
            <a:r>
              <a:rPr lang="en-US" altLang="ko-KR" sz="1200" dirty="0" smtClean="0"/>
              <a:t>44</a:t>
            </a:r>
            <a:r>
              <a:rPr lang="ko-KR" altLang="en-US" sz="1200" dirty="0" smtClean="0"/>
              <a:t>세 </a:t>
            </a:r>
            <a:r>
              <a:rPr lang="ko-KR" altLang="en-US" sz="1200" dirty="0" err="1" smtClean="0"/>
              <a:t>이하인자</a:t>
            </a:r>
            <a:r>
              <a:rPr lang="en-US" altLang="ko-KR" sz="1200" dirty="0" smtClean="0"/>
              <a:t>,</a:t>
            </a:r>
          </a:p>
          <a:p>
            <a:r>
              <a:rPr lang="ko-KR" altLang="en-US" sz="1200" dirty="0" smtClean="0"/>
              <a:t>전국가구 월평균소득 </a:t>
            </a:r>
            <a:r>
              <a:rPr lang="en-US" altLang="ko-KR" sz="1200" dirty="0" smtClean="0"/>
              <a:t>150%</a:t>
            </a:r>
            <a:r>
              <a:rPr lang="ko-KR" altLang="en-US" sz="1200" dirty="0" smtClean="0"/>
              <a:t>이하인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부부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673626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552" y="1746695"/>
            <a:ext cx="6819900" cy="4524375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17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난임을 극복하는 생활 습관 기르기</a:t>
              </a:r>
              <a:r>
                <a:rPr lang="en-US" altLang="ko-KR" sz="3200" dirty="0" smtClean="0"/>
                <a:t>!!</a:t>
              </a:r>
              <a:endParaRPr lang="ko-KR" altLang="en-US" sz="3200" dirty="0" smtClean="0"/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589824" y="1362531"/>
            <a:ext cx="77824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체중관리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b="1" dirty="0"/>
              <a:t>일반적으로 </a:t>
            </a:r>
            <a:r>
              <a:rPr lang="ko-KR" altLang="en-US" b="1" dirty="0" err="1"/>
              <a:t>저체중이나</a:t>
            </a:r>
            <a:r>
              <a:rPr lang="ko-KR" altLang="en-US" b="1" dirty="0"/>
              <a:t> </a:t>
            </a:r>
            <a:r>
              <a:rPr lang="ko-KR" altLang="en-US" b="1" dirty="0" err="1"/>
              <a:t>과체중일</a:t>
            </a:r>
            <a:r>
              <a:rPr lang="ko-KR" altLang="en-US" b="1" dirty="0"/>
              <a:t> 경우</a:t>
            </a:r>
            <a:r>
              <a:rPr lang="en-US" altLang="ko-KR" b="1" dirty="0"/>
              <a:t>, </a:t>
            </a:r>
            <a:r>
              <a:rPr lang="ko-KR" altLang="en-US" b="1" dirty="0"/>
              <a:t>호르몬 분비가 제대로 이루어 지지 않아 임신에 성공할 확률이 낮아진답니다</a:t>
            </a:r>
            <a:r>
              <a:rPr lang="en-US" altLang="ko-KR" b="1" dirty="0"/>
              <a:t>.</a:t>
            </a:r>
            <a:r>
              <a:rPr lang="ko-KR" altLang="en-US" dirty="0"/>
              <a:t> 때문에 자신의 키와 신체에 적당한 체중을 유지하는 것이 중요하답니다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502681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18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난임을 극복하는 생활 습관 기르기</a:t>
              </a:r>
              <a:r>
                <a:rPr lang="en-US" altLang="ko-KR" sz="3200" dirty="0" smtClean="0"/>
                <a:t>!!</a:t>
              </a:r>
              <a:endParaRPr lang="ko-KR" altLang="en-US" sz="3200" dirty="0" smtClean="0"/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27528" y="1344993"/>
            <a:ext cx="778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/>
              <a:t> </a:t>
            </a:r>
            <a:r>
              <a:rPr lang="ko-KR" altLang="en-US" dirty="0" smtClean="0"/>
              <a:t>체중관리 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1714325"/>
            <a:ext cx="6543675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275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19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난임을 극복하는 생활 습관 기르기</a:t>
              </a:r>
              <a:r>
                <a:rPr lang="en-US" altLang="ko-KR" sz="3200" dirty="0" smtClean="0"/>
                <a:t>!!</a:t>
              </a:r>
              <a:endParaRPr lang="ko-KR" altLang="en-US" sz="3200" dirty="0" smtClean="0"/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27528" y="1344993"/>
            <a:ext cx="778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2.  </a:t>
            </a:r>
            <a:r>
              <a:rPr lang="ko-KR" altLang="en-US" dirty="0" smtClean="0"/>
              <a:t>스트레스 관리 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712" y="1714325"/>
            <a:ext cx="6896100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623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20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난임을 극복하는 생활 습관 기르기</a:t>
              </a:r>
              <a:r>
                <a:rPr lang="en-US" altLang="ko-KR" sz="3200" dirty="0" smtClean="0"/>
                <a:t>!!</a:t>
              </a:r>
              <a:endParaRPr lang="ko-KR" altLang="en-US" sz="3200" dirty="0" smtClean="0"/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27528" y="1344993"/>
            <a:ext cx="778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식이요법 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029" y="1704029"/>
            <a:ext cx="6867525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7278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628207">
            <a:off x="6859986" y="3773584"/>
            <a:ext cx="2785309" cy="2066348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21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난임을 극복하는 생활 습관 기르기</a:t>
              </a:r>
              <a:r>
                <a:rPr lang="en-US" altLang="ko-KR" sz="3200" dirty="0" smtClean="0"/>
                <a:t>!!</a:t>
              </a:r>
              <a:endParaRPr lang="ko-KR" altLang="en-US" sz="3200" dirty="0" smtClean="0"/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27528" y="1344993"/>
            <a:ext cx="778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식이요법 </a:t>
            </a:r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7944" y="2115696"/>
            <a:ext cx="3750584" cy="2736304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6"/>
          <a:srcRect l="1950" r="1"/>
          <a:stretch/>
        </p:blipFill>
        <p:spPr>
          <a:xfrm>
            <a:off x="822332" y="2132856"/>
            <a:ext cx="2880320" cy="282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4989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22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난임을 극복하는 생활 습관 기르기</a:t>
              </a:r>
              <a:r>
                <a:rPr lang="en-US" altLang="ko-KR" sz="3200" dirty="0" smtClean="0"/>
                <a:t>!!</a:t>
              </a:r>
              <a:endParaRPr lang="ko-KR" altLang="en-US" sz="3200" dirty="0" smtClean="0"/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27528" y="1344993"/>
            <a:ext cx="778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식이요법 </a:t>
            </a:r>
            <a:endParaRPr lang="ko-KR" altLang="en-US" dirty="0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84" y="1774925"/>
            <a:ext cx="2887287" cy="201411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341" y="1829145"/>
            <a:ext cx="2923679" cy="201065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3977726"/>
            <a:ext cx="3068465" cy="195977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3593" y="3858160"/>
            <a:ext cx="2030623" cy="242220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1800" y="3977726"/>
            <a:ext cx="3216651" cy="218307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5951" y="1857721"/>
            <a:ext cx="2595012" cy="194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4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628207">
            <a:off x="6760254" y="3589209"/>
            <a:ext cx="2785309" cy="2066348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23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난임을 극복하는 생활 습관 기르기</a:t>
              </a:r>
              <a:r>
                <a:rPr lang="en-US" altLang="ko-KR" sz="3200" dirty="0" smtClean="0"/>
                <a:t>!!</a:t>
              </a:r>
              <a:endParaRPr lang="ko-KR" altLang="en-US" sz="3200" dirty="0" smtClean="0"/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27528" y="1344993"/>
            <a:ext cx="778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식이요법 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2078170"/>
            <a:ext cx="3360646" cy="257496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527" y="2078170"/>
            <a:ext cx="3532043" cy="264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738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24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난임을 극복하는 생활 습관 기르기</a:t>
              </a:r>
              <a:r>
                <a:rPr lang="en-US" altLang="ko-KR" sz="3200" dirty="0" smtClean="0"/>
                <a:t>!!</a:t>
              </a:r>
              <a:endParaRPr lang="ko-KR" altLang="en-US" sz="3200" dirty="0" smtClean="0"/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27528" y="1344993"/>
            <a:ext cx="778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식이요법 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821" y="1988840"/>
            <a:ext cx="2415004" cy="211467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9" y="1983136"/>
            <a:ext cx="3048272" cy="212037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1016" y="4254659"/>
            <a:ext cx="3270706" cy="195054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7"/>
          <a:srcRect l="-1043" t="-14040" r="8277" b="14040"/>
          <a:stretch/>
        </p:blipFill>
        <p:spPr>
          <a:xfrm>
            <a:off x="3947865" y="3999884"/>
            <a:ext cx="2304256" cy="219385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6547" y="2094348"/>
            <a:ext cx="2272527" cy="159181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2200" y="4155553"/>
            <a:ext cx="2802457" cy="19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821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556807"/>
            <a:ext cx="81439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       환자진료 </a:t>
            </a:r>
            <a:r>
              <a:rPr lang="en-US" altLang="ko-KR" sz="3200" dirty="0" smtClean="0"/>
              <a:t>CASE</a:t>
            </a:r>
            <a:endParaRPr lang="ko-KR" altLang="en-US" sz="3200" dirty="0" smtClean="0"/>
          </a:p>
          <a:p>
            <a:endParaRPr lang="en-US" altLang="ko-KR" sz="10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956" y="594873"/>
            <a:ext cx="444209" cy="471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5956" y="1412776"/>
            <a:ext cx="79335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dirty="0" smtClean="0"/>
              <a:t>임신을 원해서 진료를 본 </a:t>
            </a:r>
            <a:r>
              <a:rPr lang="en-US" altLang="ko-KR" dirty="0" smtClean="0"/>
              <a:t>CASE : 40</a:t>
            </a:r>
            <a:r>
              <a:rPr lang="ko-KR" altLang="en-US" dirty="0" smtClean="0"/>
              <a:t>건 </a:t>
            </a:r>
            <a:r>
              <a:rPr lang="en-US" altLang="ko-KR" dirty="0" smtClean="0"/>
              <a:t>(2015.7.5~2016.1.18)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부부가 같이 진료보고 처방 </a:t>
            </a:r>
            <a:r>
              <a:rPr lang="en-US" altLang="ko-KR" dirty="0"/>
              <a:t>:</a:t>
            </a:r>
            <a:r>
              <a:rPr lang="en-US" altLang="ko-KR" dirty="0" smtClean="0"/>
              <a:t> 50%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여자만 진료보고 처방 </a:t>
            </a:r>
            <a:r>
              <a:rPr lang="en-US" altLang="ko-KR" dirty="0" smtClean="0"/>
              <a:t>: 49%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남자만 진료보고 처방 </a:t>
            </a:r>
            <a:r>
              <a:rPr lang="en-US" altLang="ko-KR" dirty="0" smtClean="0"/>
              <a:t>: 1%</a:t>
            </a:r>
          </a:p>
          <a:p>
            <a:endParaRPr lang="en-US" altLang="ko-KR" dirty="0"/>
          </a:p>
          <a:p>
            <a:pPr marL="285750" indent="-285750">
              <a:buFontTx/>
              <a:buChar char="-"/>
            </a:pP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1</a:t>
            </a:r>
            <a:r>
              <a:rPr lang="ko-KR" altLang="en-US" dirty="0" smtClean="0"/>
              <a:t>제만 복용 </a:t>
            </a:r>
            <a:r>
              <a:rPr lang="en-US" altLang="ko-KR" dirty="0" smtClean="0"/>
              <a:t>: 60%</a:t>
            </a:r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3</a:t>
            </a:r>
            <a:r>
              <a:rPr lang="ko-KR" altLang="en-US" dirty="0" smtClean="0"/>
              <a:t>제이상 복용 </a:t>
            </a:r>
            <a:r>
              <a:rPr lang="en-US" altLang="ko-KR" dirty="0" smtClean="0"/>
              <a:t>: 17.5%</a:t>
            </a:r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r>
              <a:rPr lang="en-US" altLang="ko-KR" dirty="0" smtClean="0"/>
              <a:t>-   </a:t>
            </a:r>
            <a:r>
              <a:rPr lang="ko-KR" altLang="en-US" dirty="0" err="1" smtClean="0"/>
              <a:t>연복율이</a:t>
            </a:r>
            <a:r>
              <a:rPr lang="ko-KR" altLang="en-US" dirty="0" smtClean="0"/>
              <a:t> 낮다</a:t>
            </a:r>
            <a:r>
              <a:rPr lang="en-US" altLang="ko-KR" dirty="0" smtClean="0"/>
              <a:t>..</a:t>
            </a:r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endParaRPr lang="ko-KR" altLang="en-US" dirty="0"/>
          </a:p>
        </p:txBody>
      </p:sp>
      <p:grpSp>
        <p:nvGrpSpPr>
          <p:cNvPr id="8" name="그룹 7"/>
          <p:cNvGrpSpPr/>
          <p:nvPr/>
        </p:nvGrpSpPr>
        <p:grpSpPr>
          <a:xfrm>
            <a:off x="4286248" y="3357562"/>
            <a:ext cx="3888432" cy="2246668"/>
            <a:chOff x="4427984" y="3905600"/>
            <a:chExt cx="3888432" cy="2246668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0152" y="3905600"/>
              <a:ext cx="2376264" cy="221921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427984" y="5782936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소식은 언제 오려나</a:t>
              </a:r>
              <a:r>
                <a:rPr lang="en-US" altLang="ko-KR" dirty="0" smtClean="0"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…</a:t>
              </a:r>
              <a:endParaRPr lang="ko-KR" altLang="en-US" dirty="0">
                <a:latin typeface="HY목각파임B" panose="02030600000101010101" pitchFamily="18" charset="-127"/>
                <a:ea typeface="HY목각파임B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71083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556807"/>
            <a:ext cx="81439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       환자진료 </a:t>
            </a:r>
            <a:r>
              <a:rPr lang="en-US" altLang="ko-KR" sz="3200" dirty="0" smtClean="0"/>
              <a:t>CASE</a:t>
            </a:r>
            <a:endParaRPr lang="ko-KR" altLang="en-US" sz="3200" dirty="0" smtClean="0"/>
          </a:p>
          <a:p>
            <a:endParaRPr lang="en-US" altLang="ko-KR" sz="10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956" y="594873"/>
            <a:ext cx="444209" cy="471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5956" y="1412776"/>
            <a:ext cx="79335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/>
          </a:p>
          <a:p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임신 </a:t>
            </a:r>
            <a:r>
              <a:rPr lang="en-US" altLang="ko-KR" dirty="0"/>
              <a:t>3</a:t>
            </a:r>
            <a:r>
              <a:rPr lang="ko-KR" altLang="en-US" dirty="0" smtClean="0"/>
              <a:t>개월 이상</a:t>
            </a:r>
            <a:r>
              <a:rPr lang="en-US" altLang="ko-KR" dirty="0"/>
              <a:t>, </a:t>
            </a:r>
            <a:r>
              <a:rPr lang="ko-KR" altLang="en-US" dirty="0"/>
              <a:t>남자도 같이 </a:t>
            </a:r>
            <a:r>
              <a:rPr lang="ko-KR" altLang="en-US" dirty="0" err="1" smtClean="0"/>
              <a:t>먹어야함</a:t>
            </a:r>
            <a:r>
              <a:rPr lang="en-US" altLang="ko-KR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언제까지 복용해야 하나</a:t>
            </a:r>
            <a:r>
              <a:rPr lang="en-US" altLang="ko-KR" dirty="0" smtClean="0"/>
              <a:t>? </a:t>
            </a:r>
            <a:r>
              <a:rPr lang="ko-KR" altLang="en-US" dirty="0" smtClean="0"/>
              <a:t>먹는 </a:t>
            </a:r>
            <a:r>
              <a:rPr lang="ko-KR" altLang="en-US" dirty="0"/>
              <a:t>중에 반 임신</a:t>
            </a:r>
            <a:r>
              <a:rPr lang="en-US" altLang="ko-KR" dirty="0"/>
              <a:t>, </a:t>
            </a:r>
            <a:r>
              <a:rPr lang="ko-KR" altLang="en-US" dirty="0" smtClean="0"/>
              <a:t>먹고 나서 </a:t>
            </a:r>
            <a:r>
              <a:rPr lang="ko-KR" altLang="en-US" dirty="0"/>
              <a:t>반 </a:t>
            </a:r>
            <a:r>
              <a:rPr lang="ko-KR" altLang="en-US" dirty="0" smtClean="0"/>
              <a:t>임신</a:t>
            </a:r>
            <a:r>
              <a:rPr lang="en-US" altLang="ko-KR" dirty="0" smtClean="0"/>
              <a:t>-&gt;</a:t>
            </a:r>
            <a:r>
              <a:rPr lang="ko-KR" altLang="en-US" dirty="0" err="1" smtClean="0"/>
              <a:t>될때까지드세요</a:t>
            </a: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야행성</a:t>
            </a:r>
            <a:r>
              <a:rPr lang="en-US" altLang="ko-KR" dirty="0"/>
              <a:t>, </a:t>
            </a:r>
            <a:r>
              <a:rPr lang="en-US" altLang="ko-KR" dirty="0" smtClean="0"/>
              <a:t> </a:t>
            </a:r>
            <a:r>
              <a:rPr lang="ko-KR" altLang="en-US" dirty="0" smtClean="0"/>
              <a:t>식습관</a:t>
            </a:r>
            <a:r>
              <a:rPr lang="en-US" altLang="ko-KR" dirty="0" smtClean="0"/>
              <a:t>,  </a:t>
            </a:r>
            <a:r>
              <a:rPr lang="ko-KR" altLang="en-US" dirty="0"/>
              <a:t>술</a:t>
            </a:r>
            <a:r>
              <a:rPr lang="en-US" altLang="ko-KR" dirty="0"/>
              <a:t>, </a:t>
            </a:r>
            <a:r>
              <a:rPr lang="ko-KR" altLang="en-US" dirty="0"/>
              <a:t>스트레스</a:t>
            </a:r>
            <a:r>
              <a:rPr lang="en-US" altLang="ko-KR" dirty="0"/>
              <a:t>, </a:t>
            </a:r>
            <a:r>
              <a:rPr lang="en-US" altLang="ko-KR" dirty="0" smtClean="0"/>
              <a:t>  </a:t>
            </a:r>
            <a:r>
              <a:rPr lang="ko-KR" altLang="en-US" dirty="0" smtClean="0"/>
              <a:t>걷기 </a:t>
            </a:r>
            <a:r>
              <a:rPr lang="ko-KR" altLang="en-US" dirty="0"/>
              <a:t>운동 </a:t>
            </a:r>
            <a:r>
              <a:rPr lang="ko-KR" altLang="en-US" dirty="0" smtClean="0"/>
              <a:t>필수</a:t>
            </a:r>
            <a:r>
              <a:rPr lang="en-US" altLang="ko-KR" dirty="0" smtClean="0"/>
              <a:t>,</a:t>
            </a:r>
            <a:r>
              <a:rPr lang="ko-KR" altLang="en-US" dirty="0" smtClean="0"/>
              <a:t>자궁으로 </a:t>
            </a:r>
            <a:r>
              <a:rPr lang="ko-KR" altLang="en-US" dirty="0"/>
              <a:t>혈을 돌림</a:t>
            </a:r>
            <a:r>
              <a:rPr lang="en-US" altLang="ko-KR" dirty="0"/>
              <a:t>, </a:t>
            </a:r>
            <a:r>
              <a:rPr lang="ko-KR" altLang="en-US" dirty="0" smtClean="0"/>
              <a:t>살 빠지면 </a:t>
            </a:r>
            <a:r>
              <a:rPr lang="ko-KR" altLang="en-US" dirty="0"/>
              <a:t>임신 잘됨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en-US" altLang="ko-KR" dirty="0" smtClean="0"/>
              <a:t>-   </a:t>
            </a:r>
            <a:r>
              <a:rPr lang="ko-KR" altLang="en-US" dirty="0" smtClean="0"/>
              <a:t>컴퓨터 </a:t>
            </a:r>
            <a:r>
              <a:rPr lang="ko-KR" altLang="en-US" dirty="0"/>
              <a:t>종사자</a:t>
            </a:r>
            <a:r>
              <a:rPr lang="en-US" altLang="ko-KR" dirty="0"/>
              <a:t>, </a:t>
            </a:r>
            <a:r>
              <a:rPr lang="ko-KR" altLang="en-US" dirty="0"/>
              <a:t>사무직</a:t>
            </a:r>
            <a:r>
              <a:rPr lang="en-US" altLang="ko-KR" dirty="0"/>
              <a:t>- </a:t>
            </a:r>
            <a:r>
              <a:rPr lang="ko-KR" altLang="en-US" dirty="0"/>
              <a:t>임신 잘 안됨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업무 외 </a:t>
            </a:r>
            <a:r>
              <a:rPr lang="ko-KR" altLang="en-US" dirty="0"/>
              <a:t>핸드폰</a:t>
            </a:r>
            <a:r>
              <a:rPr lang="en-US" altLang="ko-KR" dirty="0"/>
              <a:t>, </a:t>
            </a:r>
            <a:r>
              <a:rPr lang="ko-KR" altLang="en-US" dirty="0"/>
              <a:t>컴퓨터 </a:t>
            </a:r>
            <a:r>
              <a:rPr lang="ko-KR" altLang="en-US" dirty="0" smtClean="0"/>
              <a:t>안 하기</a:t>
            </a:r>
            <a:r>
              <a:rPr lang="en-US" altLang="ko-KR" dirty="0" smtClean="0"/>
              <a:t>, </a:t>
            </a:r>
            <a:r>
              <a:rPr lang="ko-KR" altLang="en-US" dirty="0"/>
              <a:t>핸드폰 뒷주머니 안 넣기</a:t>
            </a:r>
            <a:r>
              <a:rPr lang="en-US" altLang="ko-KR" dirty="0"/>
              <a:t>, </a:t>
            </a:r>
            <a:r>
              <a:rPr lang="ko-KR" altLang="en-US" dirty="0"/>
              <a:t>원초적으로 </a:t>
            </a:r>
            <a:r>
              <a:rPr lang="ko-KR" altLang="en-US" dirty="0" smtClean="0"/>
              <a:t>생활</a:t>
            </a:r>
            <a:r>
              <a:rPr lang="en-US" altLang="ko-KR" dirty="0" smtClean="0"/>
              <a:t>,</a:t>
            </a:r>
          </a:p>
          <a:p>
            <a:r>
              <a:rPr lang="en-US" altLang="ko-KR" dirty="0" smtClean="0"/>
              <a:t>     </a:t>
            </a:r>
            <a:r>
              <a:rPr lang="ko-KR" altLang="en-US" dirty="0" smtClean="0"/>
              <a:t>문명생활을 </a:t>
            </a:r>
            <a:r>
              <a:rPr lang="ko-KR" altLang="en-US" dirty="0"/>
              <a:t>버림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20032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27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임신 수유 중 약물에 관한 상담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27528" y="1344993"/>
            <a:ext cx="778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/>
          <a:srcRect t="3590"/>
          <a:stretch/>
        </p:blipFill>
        <p:spPr bwMode="auto">
          <a:xfrm>
            <a:off x="620616" y="1588768"/>
            <a:ext cx="7592504" cy="415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163429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28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임신 수유 중 약물에 관한 상담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27528" y="1344993"/>
            <a:ext cx="778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4275" y="1364393"/>
            <a:ext cx="7326454" cy="4351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163429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968-CD5D-44D9-8411-E9C2F16C98BD}" type="slidenum">
              <a:rPr lang="ko-KR" altLang="en-US" smtClean="0"/>
              <a:pPr/>
              <a:t>29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95536" y="556807"/>
            <a:ext cx="8143932" cy="738664"/>
            <a:chOff x="617164" y="1374710"/>
            <a:chExt cx="8143932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617164" y="1374710"/>
              <a:ext cx="81439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/>
                <a:t>       임신 수유 중 약물에 관한 상담</a:t>
              </a:r>
            </a:p>
            <a:p>
              <a:endParaRPr lang="en-US" altLang="ko-KR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1412776"/>
              <a:ext cx="444209" cy="47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extBox 1"/>
          <p:cNvSpPr txBox="1"/>
          <p:nvPr/>
        </p:nvSpPr>
        <p:spPr>
          <a:xfrm>
            <a:off x="627528" y="1344993"/>
            <a:ext cx="778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endParaRPr lang="ko-K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1357298"/>
            <a:ext cx="728210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163429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609600" y="381000"/>
            <a:ext cx="8229600" cy="9144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pPr lvl="0">
              <a:spcBef>
                <a:spcPct val="0"/>
              </a:spcBef>
              <a:defRPr/>
            </a:pPr>
            <a:endParaRPr lang="ko-KR" altLang="en-US" sz="32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10" y="1357298"/>
            <a:ext cx="79296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  </a:t>
            </a:r>
            <a:endParaRPr lang="en-US" altLang="ko-KR" dirty="0" smtClean="0"/>
          </a:p>
          <a:p>
            <a:endParaRPr lang="en-US" altLang="ko-KR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83248"/>
            <a:ext cx="4762500" cy="58197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84168" y="5661248"/>
            <a:ext cx="2755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아기의 신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삼신할머니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34242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276872"/>
            <a:ext cx="4968552" cy="3312368"/>
          </a:xfrm>
          <a:prstGeom prst="rect">
            <a:avLst/>
          </a:prstGeom>
        </p:spPr>
      </p:pic>
      <p:sp>
        <p:nvSpPr>
          <p:cNvPr id="19" name="제목 1"/>
          <p:cNvSpPr>
            <a:spLocks noGrp="1"/>
          </p:cNvSpPr>
          <p:nvPr>
            <p:ph type="title"/>
          </p:nvPr>
        </p:nvSpPr>
        <p:spPr>
          <a:xfrm>
            <a:off x="-1692696" y="3068960"/>
            <a:ext cx="8686800" cy="914400"/>
          </a:xfrm>
        </p:spPr>
        <p:txBody>
          <a:bodyPr>
            <a:noAutofit/>
          </a:bodyPr>
          <a:lstStyle/>
          <a:p>
            <a:pPr algn="ctr"/>
            <a:r>
              <a:rPr lang="ko-KR" altLang="en-US" sz="6600" dirty="0" smtClean="0">
                <a:latin typeface="휴먼엑스포" pitchFamily="18" charset="-127"/>
                <a:ea typeface="휴먼엑스포" pitchFamily="18" charset="-127"/>
              </a:rPr>
              <a:t>      </a:t>
            </a:r>
            <a:r>
              <a:rPr lang="ko-KR" altLang="en-US" sz="6600" dirty="0" smtClean="0">
                <a:latin typeface="휴먼아미체" panose="02030504000101010101" pitchFamily="18" charset="-127"/>
                <a:ea typeface="휴먼아미체" panose="02030504000101010101" pitchFamily="18" charset="-127"/>
              </a:rPr>
              <a:t>감사합니다 </a:t>
            </a:r>
            <a:r>
              <a:rPr lang="en-US" altLang="ko-KR" sz="6600" dirty="0" smtClean="0">
                <a:latin typeface="휴먼아미체" panose="02030504000101010101" pitchFamily="18" charset="-127"/>
                <a:ea typeface="휴먼아미체" panose="02030504000101010101" pitchFamily="18" charset="-127"/>
              </a:rPr>
              <a:t>~~</a:t>
            </a:r>
            <a:endParaRPr lang="ko-KR" altLang="en-US" sz="8000" dirty="0">
              <a:latin typeface="휴먼아미체" panose="02030504000101010101" pitchFamily="18" charset="-127"/>
              <a:ea typeface="휴먼아미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09338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8855</TotalTime>
  <Words>1366</Words>
  <Application>Microsoft Office PowerPoint</Application>
  <PresentationFormat>화면 슬라이드 쇼(4:3)</PresentationFormat>
  <Paragraphs>249</Paragraphs>
  <Slides>31</Slides>
  <Notes>29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41" baseType="lpstr">
      <vt:lpstr>Wingdings 3</vt:lpstr>
      <vt:lpstr>맑은 고딕</vt:lpstr>
      <vt:lpstr>휴먼아미체</vt:lpstr>
      <vt:lpstr>휴먼엑스포</vt:lpstr>
      <vt:lpstr>HY목각파임B</vt:lpstr>
      <vt:lpstr>Wingdings</vt:lpstr>
      <vt:lpstr>Gill Sans MT</vt:lpstr>
      <vt:lpstr>Bookman Old Style</vt:lpstr>
      <vt:lpstr>돋움</vt:lpstr>
      <vt:lpstr>원본</vt:lpstr>
      <vt:lpstr>2016. 02. 16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    감사합니다 ~~</vt:lpstr>
    </vt:vector>
  </TitlesOfParts>
  <Company>Your Company Name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4장 데이터 메뉴 사용법</dc:title>
  <dc:creator>조영훈</dc:creator>
  <cp:lastModifiedBy>SEC</cp:lastModifiedBy>
  <cp:revision>768</cp:revision>
  <dcterms:created xsi:type="dcterms:W3CDTF">2011-06-06T10:26:19Z</dcterms:created>
  <dcterms:modified xsi:type="dcterms:W3CDTF">2016-04-22T04:08:42Z</dcterms:modified>
</cp:coreProperties>
</file>